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</p:sldMasterIdLst>
  <p:notesMasterIdLst>
    <p:notesMasterId r:id="rId53"/>
  </p:notesMasterIdLst>
  <p:handoutMasterIdLst>
    <p:handoutMasterId r:id="rId54"/>
  </p:handoutMasterIdLst>
  <p:sldIdLst>
    <p:sldId id="256" r:id="rId2"/>
    <p:sldId id="345" r:id="rId3"/>
    <p:sldId id="291" r:id="rId4"/>
    <p:sldId id="338" r:id="rId5"/>
    <p:sldId id="257" r:id="rId6"/>
    <p:sldId id="294" r:id="rId7"/>
    <p:sldId id="308" r:id="rId8"/>
    <p:sldId id="311" r:id="rId9"/>
    <p:sldId id="286" r:id="rId10"/>
    <p:sldId id="339" r:id="rId11"/>
    <p:sldId id="275" r:id="rId12"/>
    <p:sldId id="279" r:id="rId13"/>
    <p:sldId id="289" r:id="rId14"/>
    <p:sldId id="310" r:id="rId15"/>
    <p:sldId id="285" r:id="rId16"/>
    <p:sldId id="282" r:id="rId17"/>
    <p:sldId id="284" r:id="rId18"/>
    <p:sldId id="287" r:id="rId19"/>
    <p:sldId id="309" r:id="rId20"/>
    <p:sldId id="258" r:id="rId21"/>
    <p:sldId id="348" r:id="rId22"/>
    <p:sldId id="317" r:id="rId23"/>
    <p:sldId id="316" r:id="rId24"/>
    <p:sldId id="265" r:id="rId25"/>
    <p:sldId id="263" r:id="rId26"/>
    <p:sldId id="293" r:id="rId27"/>
    <p:sldId id="340" r:id="rId28"/>
    <p:sldId id="269" r:id="rId29"/>
    <p:sldId id="341" r:id="rId30"/>
    <p:sldId id="296" r:id="rId31"/>
    <p:sldId id="270" r:id="rId32"/>
    <p:sldId id="347" r:id="rId33"/>
    <p:sldId id="344" r:id="rId34"/>
    <p:sldId id="297" r:id="rId35"/>
    <p:sldId id="302" r:id="rId36"/>
    <p:sldId id="266" r:id="rId37"/>
    <p:sldId id="303" r:id="rId38"/>
    <p:sldId id="318" r:id="rId39"/>
    <p:sldId id="343" r:id="rId40"/>
    <p:sldId id="298" r:id="rId41"/>
    <p:sldId id="312" r:id="rId42"/>
    <p:sldId id="276" r:id="rId43"/>
    <p:sldId id="277" r:id="rId44"/>
    <p:sldId id="268" r:id="rId45"/>
    <p:sldId id="271" r:id="rId46"/>
    <p:sldId id="346" r:id="rId47"/>
    <p:sldId id="288" r:id="rId48"/>
    <p:sldId id="272" r:id="rId49"/>
    <p:sldId id="305" r:id="rId50"/>
    <p:sldId id="304" r:id="rId51"/>
    <p:sldId id="313" r:id="rId52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00FF"/>
    <a:srgbClr val="FFFF00"/>
    <a:srgbClr val="FFFFFF"/>
    <a:srgbClr val="5596A3"/>
    <a:srgbClr val="FFCC00"/>
    <a:srgbClr val="FF0000"/>
    <a:srgbClr val="F3C6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18" autoAdjust="0"/>
  </p:normalViewPr>
  <p:slideViewPr>
    <p:cSldViewPr>
      <p:cViewPr>
        <p:scale>
          <a:sx n="66" d="100"/>
          <a:sy n="66" d="100"/>
        </p:scale>
        <p:origin x="-642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 dirty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dirty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 dirty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smtClean="0"/>
            </a:lvl1pPr>
          </a:lstStyle>
          <a:p>
            <a:pPr>
              <a:defRPr/>
            </a:pPr>
            <a:fld id="{12F201E8-AD3A-4407-A49D-8D4E3B3B27F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1" hangingPunct="1">
              <a:defRPr sz="1200" dirty="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1" hangingPunct="1">
              <a:defRPr sz="1200" dirty="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1" hangingPunct="1">
              <a:defRPr sz="1200" dirty="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48CA742E-7A81-4160-95EC-26466F61EF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8231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232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5773AB3-3E68-4973-8CAF-9AA940E38583}" type="datetime1">
              <a:rPr lang="en-US"/>
              <a:pPr>
                <a:defRPr/>
              </a:pPr>
              <a:t>1/26/2010</a:t>
            </a:fld>
            <a:endParaRPr lang="en-US" dirty="0"/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FCE1EC1-9187-4FF1-97B7-63570CF50F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427021-4B5F-423D-9CCE-8CB62C4C840C}" type="datetime1">
              <a:rPr lang="en-US"/>
              <a:pPr>
                <a:defRPr/>
              </a:pPr>
              <a:t>1/26/2010</a:t>
            </a:fld>
            <a:endParaRPr lang="en-US" dirty="0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18DA0D-702F-4592-A370-BBB1D10E739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17401-9476-487C-9EFF-F4AE26745279}" type="datetime1">
              <a:rPr lang="en-US"/>
              <a:pPr>
                <a:defRPr/>
              </a:pPr>
              <a:t>1/26/2010</a:t>
            </a:fld>
            <a:endParaRPr lang="en-US" dirty="0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DC0B8C-1EE1-4673-BCE7-73EB8013F7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8E1C4-984B-43CF-A315-DE31EC632552}" type="datetime1">
              <a:rPr lang="en-US"/>
              <a:pPr>
                <a:defRPr/>
              </a:pPr>
              <a:t>1/26/2010</a:t>
            </a:fld>
            <a:endParaRPr lang="en-US" dirty="0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DC26B2-B693-476F-8F90-C39305711F3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3CE9A-DE67-489F-9FDF-0C61948B9BE7}" type="datetime1">
              <a:rPr lang="en-US"/>
              <a:pPr>
                <a:defRPr/>
              </a:pPr>
              <a:t>1/26/2010</a:t>
            </a:fld>
            <a:endParaRPr lang="en-US" dirty="0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F1422B-F376-4F44-B125-DEB635D17E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25D7A-5F56-4500-B99A-5FF429D6DBB4}" type="datetime1">
              <a:rPr lang="en-US"/>
              <a:pPr>
                <a:defRPr/>
              </a:pPr>
              <a:t>1/26/2010</a:t>
            </a:fld>
            <a:endParaRPr lang="en-US" dirty="0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0F09E-0F97-470B-87D7-5FC8A973B7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FB31B9-CFB8-418B-BF3A-D59CE1BFF92D}" type="datetime1">
              <a:rPr lang="en-US"/>
              <a:pPr>
                <a:defRPr/>
              </a:pPr>
              <a:t>1/26/2010</a:t>
            </a:fld>
            <a:endParaRPr lang="en-US" dirty="0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0306BD-E83E-4E9A-8123-B7DD5E4916F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062550-9B04-43C8-9F18-8ADD6AE52976}" type="datetime1">
              <a:rPr lang="en-US"/>
              <a:pPr>
                <a:defRPr/>
              </a:pPr>
              <a:t>1/26/2010</a:t>
            </a:fld>
            <a:endParaRPr lang="en-US" dirty="0"/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5F384-03D0-4B5E-87F5-F6CB737AD7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BB432-32C5-41D3-B977-57F98B79ADB2}" type="datetime1">
              <a:rPr lang="en-US"/>
              <a:pPr>
                <a:defRPr/>
              </a:pPr>
              <a:t>1/26/2010</a:t>
            </a:fld>
            <a:endParaRPr lang="en-US" dirty="0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6A6EEB-6CAE-4499-8881-2D8F894AC3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C6C063-CE74-44F7-B2F6-019C3E721A12}" type="datetime1">
              <a:rPr lang="en-US"/>
              <a:pPr>
                <a:defRPr/>
              </a:pPr>
              <a:t>1/26/2010</a:t>
            </a:fld>
            <a:endParaRPr lang="en-US" dirty="0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8FE50C-2E46-4B73-945F-E91D004FBE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F1655E-9BBE-46B4-BFFB-1E5F85D68D5C}" type="datetime1">
              <a:rPr lang="en-US"/>
              <a:pPr>
                <a:defRPr/>
              </a:pPr>
              <a:t>1/26/2010</a:t>
            </a:fld>
            <a:endParaRPr lang="en-US" dirty="0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E03FC7-A2CF-4D2B-857D-153CDF6B04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E1F97-8767-4CD8-8B9B-A74632682CBA}" type="datetime1">
              <a:rPr lang="en-US"/>
              <a:pPr>
                <a:defRPr/>
              </a:pPr>
              <a:t>1/26/2010</a:t>
            </a:fld>
            <a:endParaRPr lang="en-US" dirty="0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72BA9-3D61-4556-A0B4-1D3C7B16C8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7171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7172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7173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7174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7175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7176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7177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7178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7179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7180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7181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7182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7183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7184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7185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7186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7187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7188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7189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7190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7191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7192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7193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7194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7195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7196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7197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7198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7199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7200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7201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7202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7203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7204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7205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206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207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fld id="{4C522D2E-2FFC-4E57-90C1-BB6A414B7A9C}" type="datetime1">
              <a:rPr lang="en-US"/>
              <a:pPr>
                <a:defRPr/>
              </a:pPr>
              <a:t>1/26/2010</a:t>
            </a:fld>
            <a:endParaRPr lang="en-US" dirty="0"/>
          </a:p>
        </p:txBody>
      </p:sp>
      <p:sp>
        <p:nvSpPr>
          <p:cNvPr id="7208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dirty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209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25272462-ABE2-48DA-8744-CE97FC46C2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6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981200"/>
            <a:ext cx="7772400" cy="2286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dirty="0" smtClean="0">
                <a:latin typeface="Arial Rounded MT Bold" pitchFamily="34" charset="0"/>
              </a:rPr>
              <a:t>Health Services Department</a:t>
            </a:r>
            <a:r>
              <a:rPr lang="en-US" dirty="0" smtClean="0">
                <a:latin typeface="Arial Rounded MT Bold" pitchFamily="34" charset="0"/>
              </a:rPr>
              <a:t> </a:t>
            </a:r>
            <a:br>
              <a:rPr lang="en-US" dirty="0" smtClean="0">
                <a:latin typeface="Arial Rounded MT Bold" pitchFamily="34" charset="0"/>
              </a:rPr>
            </a:br>
            <a:r>
              <a:rPr lang="en-US" sz="1800" dirty="0" smtClean="0">
                <a:latin typeface="Arial Rounded MT Bold" pitchFamily="34" charset="0"/>
              </a:rPr>
              <a:t/>
            </a:r>
            <a:br>
              <a:rPr lang="en-US" sz="1800" dirty="0" smtClean="0">
                <a:latin typeface="Arial Rounded MT Bold" pitchFamily="34" charset="0"/>
              </a:rPr>
            </a:br>
            <a:r>
              <a:rPr lang="en-US" sz="1800" dirty="0" smtClean="0">
                <a:latin typeface="Arial Rounded MT Bold" pitchFamily="34" charset="0"/>
              </a:rPr>
              <a:t/>
            </a:r>
            <a:br>
              <a:rPr lang="en-US" sz="1800" dirty="0" smtClean="0">
                <a:latin typeface="Arial Rounded MT Bold" pitchFamily="34" charset="0"/>
              </a:rPr>
            </a:br>
            <a:r>
              <a:rPr lang="en-US" b="1" dirty="0" smtClean="0">
                <a:solidFill>
                  <a:schemeClr val="accent1"/>
                </a:solidFill>
                <a:latin typeface="Arial Rounded MT Bold" pitchFamily="34" charset="0"/>
              </a:rPr>
              <a:t>Harassment Prevention Training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648200"/>
            <a:ext cx="6400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dirty="0" smtClean="0">
                <a:latin typeface="Arial Rounded MT Bold" pitchFamily="34" charset="0"/>
              </a:rPr>
              <a:t>Concerning Sexual and Other Types of Harassment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9BB54C55-DEB8-4EA5-A5B3-20BA3A282FCE}" type="datetime1">
              <a:rPr lang="en-US"/>
              <a:pPr/>
              <a:t>1/26/2010</a:t>
            </a:fld>
            <a:endParaRPr lang="en-US"/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5A0BEB1-C008-4485-AF6F-EFC825A4A07D}" type="slidenum">
              <a:rPr lang="en-US"/>
              <a:pPr/>
              <a:t>10</a:t>
            </a:fld>
            <a:endParaRPr lang="en-US"/>
          </a:p>
        </p:txBody>
      </p:sp>
      <p:sp>
        <p:nvSpPr>
          <p:cNvPr id="10342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322388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4000" b="1" dirty="0" smtClean="0">
                <a:solidFill>
                  <a:schemeClr val="accent1"/>
                </a:solidFill>
                <a:latin typeface="Arial Rounded MT Bold" pitchFamily="34" charset="0"/>
              </a:rPr>
              <a:t>County Anti Harassment Policies</a:t>
            </a:r>
            <a:r>
              <a:rPr lang="en-US" sz="4000" dirty="0" smtClean="0">
                <a:latin typeface="Arial Rounded MT Bold" pitchFamily="34" charset="0"/>
              </a:rPr>
              <a:t>         </a:t>
            </a:r>
            <a:br>
              <a:rPr lang="en-US" sz="4000" dirty="0" smtClean="0">
                <a:latin typeface="Arial Rounded MT Bold" pitchFamily="34" charset="0"/>
              </a:rPr>
            </a:br>
            <a:r>
              <a:rPr lang="en-US" sz="4000" dirty="0" smtClean="0">
                <a:latin typeface="Arial Rounded MT Bold" pitchFamily="34" charset="0"/>
              </a:rPr>
              <a:t/>
            </a:r>
            <a:br>
              <a:rPr lang="en-US" sz="4000" dirty="0" smtClean="0">
                <a:latin typeface="Arial Rounded MT Bold" pitchFamily="34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Arial Rounded MT Bold" pitchFamily="34" charset="0"/>
              </a:rPr>
              <a:t>p. 10</a:t>
            </a:r>
          </a:p>
        </p:txBody>
      </p:sp>
      <p:sp>
        <p:nvSpPr>
          <p:cNvPr id="10342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2209800"/>
            <a:ext cx="7696200" cy="40735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u="sng" dirty="0" smtClean="0">
                <a:solidFill>
                  <a:srgbClr val="FFFF00"/>
                </a:solidFill>
                <a:latin typeface="Arial Rounded MT Bold" pitchFamily="34" charset="0"/>
              </a:rPr>
              <a:t>All</a:t>
            </a:r>
            <a:r>
              <a:rPr lang="en-US" b="1" dirty="0" smtClean="0">
                <a:latin typeface="Arial Rounded MT Bold" pitchFamily="34" charset="0"/>
              </a:rPr>
              <a:t> employees are individually responsible for conducting themselves in ways that others are able to work in an atmosphere free of discrimination, harassment or intimidation. </a:t>
            </a:r>
          </a:p>
          <a:p>
            <a:pPr eaLnBrk="1" hangingPunct="1">
              <a:defRPr/>
            </a:pPr>
            <a:endParaRPr lang="en-US" b="1" dirty="0" smtClean="0">
              <a:latin typeface="Arial Rounded MT Bold" pitchFamily="34" charset="0"/>
            </a:endParaRPr>
          </a:p>
          <a:p>
            <a:pPr eaLnBrk="1" hangingPunct="1">
              <a:defRPr/>
            </a:pPr>
            <a:r>
              <a:rPr lang="en-US" sz="1600" b="1" dirty="0" smtClean="0">
                <a:latin typeface="Arial Rounded MT Bold" pitchFamily="34" charset="0"/>
              </a:rPr>
              <a:t>Ref: </a:t>
            </a:r>
            <a:r>
              <a:rPr lang="en-US" sz="1600" b="1" i="1" dirty="0" smtClean="0">
                <a:latin typeface="Arial Rounded MT Bold" pitchFamily="34" charset="0"/>
              </a:rPr>
              <a:t>Notice of County Non-Discrimination and Anti-Harassment Policies</a:t>
            </a:r>
            <a:endParaRPr lang="en-US" sz="1800" b="1" dirty="0" smtClean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A08EFB66-CBAC-41E3-8D01-8D3F8FC4888B}" type="datetime1">
              <a:rPr lang="en-US"/>
              <a:pPr/>
              <a:t>1/26/2010</a:t>
            </a:fld>
            <a:endParaRPr lang="en-US"/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939D0A3-5C7E-4E3C-836B-3B7426D579C8}" type="slidenum">
              <a:rPr lang="en-US"/>
              <a:pPr/>
              <a:t>11</a:t>
            </a:fld>
            <a:endParaRPr lang="en-US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779588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dirty="0" smtClean="0">
                <a:solidFill>
                  <a:schemeClr val="accent1"/>
                </a:solidFill>
                <a:latin typeface="Arial Rounded MT Bold" pitchFamily="34" charset="0"/>
              </a:rPr>
              <a:t>Contra Costa County and the Health Services Department is committed to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362200"/>
            <a:ext cx="8077200" cy="4038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000" dirty="0" smtClean="0">
              <a:latin typeface="Arial Rounded MT Bold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b="1" i="1" u="sng" dirty="0" smtClean="0">
                <a:solidFill>
                  <a:srgbClr val="FFFF00"/>
                </a:solidFill>
                <a:latin typeface="Arial Rounded MT Bold" pitchFamily="34" charset="0"/>
              </a:rPr>
              <a:t>Maintaining</a:t>
            </a:r>
            <a:r>
              <a:rPr lang="en-US" sz="2800" b="1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en-US" sz="2800" b="1" dirty="0" smtClean="0">
                <a:latin typeface="Arial Rounded MT Bold" pitchFamily="34" charset="0"/>
              </a:rPr>
              <a:t>a work, service and program environment free of discrimination, harassment or intimidation.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b="1" dirty="0" smtClean="0">
              <a:latin typeface="Arial Rounded MT Bold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b="1" i="1" dirty="0" smtClean="0">
                <a:latin typeface="Arial Rounded MT Bold" pitchFamily="34" charset="0"/>
              </a:rPr>
              <a:t>Ensuring county employees promote a </a:t>
            </a:r>
            <a:r>
              <a:rPr lang="en-US" sz="2800" b="1" i="1" u="sng" dirty="0" smtClean="0">
                <a:solidFill>
                  <a:srgbClr val="FFFF00"/>
                </a:solidFill>
                <a:latin typeface="Arial Rounded MT Bold" pitchFamily="34" charset="0"/>
              </a:rPr>
              <a:t>positive</a:t>
            </a:r>
            <a:r>
              <a:rPr lang="en-US" sz="2800" b="1" i="1" dirty="0" smtClean="0">
                <a:latin typeface="Arial Rounded MT Bold" pitchFamily="34" charset="0"/>
              </a:rPr>
              <a:t> work environment.</a:t>
            </a:r>
            <a:endParaRPr lang="en-US" sz="2800" dirty="0" smtClean="0">
              <a:latin typeface="Arial Rounded MT Bold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800" dirty="0" smtClean="0">
              <a:latin typeface="Arial Rounded MT Bold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1600" dirty="0" smtClean="0">
                <a:latin typeface="Arial Rounded MT Bold" pitchFamily="34" charset="0"/>
              </a:rPr>
              <a:t>Ref: </a:t>
            </a:r>
            <a:r>
              <a:rPr lang="en-US" sz="1600" i="1" dirty="0" smtClean="0">
                <a:latin typeface="Arial Rounded MT Bold" pitchFamily="34" charset="0"/>
              </a:rPr>
              <a:t>Notice of County Non-Discrimination and Anti-Harassment Policies</a:t>
            </a: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533400" y="2032000"/>
            <a:ext cx="755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p. 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92A77E04-7737-4CFC-BD9B-6C557372C62D}" type="datetime1">
              <a:rPr lang="en-US"/>
              <a:pPr/>
              <a:t>1/26/2010</a:t>
            </a:fld>
            <a:endParaRPr lang="en-US"/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DFB8BA4-563A-4B69-88A3-6CB3505DFFC9}" type="slidenum">
              <a:rPr lang="en-US"/>
              <a:pPr/>
              <a:t>12</a:t>
            </a:fld>
            <a:endParaRPr lang="en-US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solidFill>
                  <a:schemeClr val="accent1"/>
                </a:solidFill>
                <a:latin typeface="Arial Rounded MT Bold" pitchFamily="34" charset="0"/>
              </a:rPr>
              <a:t>You have the right to work in an environment that is: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458200" cy="3962400"/>
          </a:xfrm>
        </p:spPr>
        <p:txBody>
          <a:bodyPr/>
          <a:lstStyle/>
          <a:p>
            <a:pPr marL="347663" indent="-347663" algn="ctr" eaLnBrk="1" hangingPunct="1">
              <a:buFont typeface="Wingdings" pitchFamily="2" charset="2"/>
              <a:buNone/>
              <a:defRPr/>
            </a:pPr>
            <a:r>
              <a:rPr lang="en-US" sz="3600" b="1" u="sng" dirty="0" smtClean="0">
                <a:latin typeface="Arial Rounded MT Bold" pitchFamily="34" charset="0"/>
              </a:rPr>
              <a:t>Free of Retaliation</a:t>
            </a:r>
            <a:r>
              <a:rPr lang="en-US" sz="2800" dirty="0" smtClean="0">
                <a:latin typeface="Arial Rounded MT Bold" pitchFamily="34" charset="0"/>
              </a:rPr>
              <a:t> </a:t>
            </a:r>
            <a:r>
              <a:rPr lang="en-US" sz="2800" dirty="0" smtClean="0">
                <a:latin typeface="Arial Rounded MT Bold" pitchFamily="34" charset="0"/>
              </a:rPr>
              <a:t> for</a:t>
            </a:r>
            <a:r>
              <a:rPr lang="en-US" sz="2800" dirty="0" smtClean="0">
                <a:latin typeface="Arial Rounded MT Bold" pitchFamily="34" charset="0"/>
              </a:rPr>
              <a:t>:</a:t>
            </a:r>
          </a:p>
          <a:p>
            <a:pPr marL="347663" indent="-347663" algn="ctr" eaLnBrk="1" hangingPunct="1">
              <a:buFont typeface="Wingdings" pitchFamily="2" charset="2"/>
              <a:buNone/>
              <a:defRPr/>
            </a:pPr>
            <a:endParaRPr lang="en-US" sz="2000" dirty="0" smtClean="0">
              <a:latin typeface="Arial Rounded MT Bold" pitchFamily="34" charset="0"/>
            </a:endParaRPr>
          </a:p>
          <a:p>
            <a:pPr marL="347663" indent="-347663" eaLnBrk="1" hangingPunct="1">
              <a:defRPr/>
            </a:pPr>
            <a:r>
              <a:rPr lang="en-US" b="1" i="1" u="sng" dirty="0" smtClean="0">
                <a:solidFill>
                  <a:srgbClr val="FFCC00"/>
                </a:solidFill>
                <a:latin typeface="Arial Rounded MT Bold" pitchFamily="34" charset="0"/>
              </a:rPr>
              <a:t>Reporting</a:t>
            </a:r>
            <a:r>
              <a:rPr lang="en-US" b="1" dirty="0" smtClean="0">
                <a:latin typeface="Arial Rounded MT Bold" pitchFamily="34" charset="0"/>
              </a:rPr>
              <a:t> discrimination or harassment, and/or </a:t>
            </a:r>
          </a:p>
          <a:p>
            <a:pPr marL="347663" indent="-347663" eaLnBrk="1" hangingPunct="1">
              <a:defRPr/>
            </a:pPr>
            <a:r>
              <a:rPr lang="en-US" b="1" i="1" u="sng" dirty="0" smtClean="0">
                <a:solidFill>
                  <a:srgbClr val="FFCC00"/>
                </a:solidFill>
                <a:latin typeface="Arial Rounded MT Bold" pitchFamily="34" charset="0"/>
              </a:rPr>
              <a:t>Participating</a:t>
            </a:r>
            <a:r>
              <a:rPr lang="en-US" b="1" dirty="0" smtClean="0">
                <a:latin typeface="Arial Rounded MT Bold" pitchFamily="34" charset="0"/>
              </a:rPr>
              <a:t> in an investigation of a discrimination claim</a:t>
            </a:r>
            <a:r>
              <a:rPr lang="en-US" sz="3600" dirty="0" smtClean="0">
                <a:latin typeface="Arial Rounded MT Bold" pitchFamily="34" charset="0"/>
              </a:rPr>
              <a:t>.</a:t>
            </a:r>
          </a:p>
          <a:p>
            <a:pPr marL="347663" indent="-347663" eaLnBrk="1" hangingPunct="1">
              <a:buFont typeface="Wingdings" pitchFamily="2" charset="2"/>
              <a:buNone/>
              <a:defRPr/>
            </a:pPr>
            <a:endParaRPr lang="en-US" sz="2000" dirty="0" smtClean="0">
              <a:latin typeface="Arial Rounded MT Bold" pitchFamily="34" charset="0"/>
            </a:endParaRPr>
          </a:p>
          <a:p>
            <a:pPr marL="347663" indent="-347663" eaLnBrk="1" hangingPunct="1">
              <a:buFont typeface="Wingdings" pitchFamily="2" charset="2"/>
              <a:buNone/>
              <a:defRPr/>
            </a:pPr>
            <a:r>
              <a:rPr lang="en-US" sz="1600" dirty="0" smtClean="0">
                <a:latin typeface="Arial Rounded MT Bold" pitchFamily="34" charset="0"/>
              </a:rPr>
              <a:t>Ref: </a:t>
            </a:r>
            <a:r>
              <a:rPr lang="en-US" sz="1600" i="1" dirty="0" smtClean="0">
                <a:latin typeface="Arial Rounded MT Bold" pitchFamily="34" charset="0"/>
              </a:rPr>
              <a:t>County Non-Discrimination and Anti-Harassment Policies/ State of California</a:t>
            </a:r>
          </a:p>
        </p:txBody>
      </p:sp>
      <p:sp>
        <p:nvSpPr>
          <p:cNvPr id="14342" name="Text Box 4"/>
          <p:cNvSpPr txBox="1">
            <a:spLocks noChangeArrowheads="1"/>
          </p:cNvSpPr>
          <p:nvPr/>
        </p:nvSpPr>
        <p:spPr bwMode="auto">
          <a:xfrm>
            <a:off x="381000" y="6019800"/>
            <a:ext cx="8305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Ref: Burlington Northern Santa Fe Railway v. White, 05-259</a:t>
            </a: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381000" y="1651000"/>
            <a:ext cx="755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p. 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B002401C-D50B-4633-BE12-BB321AE00EEF}" type="datetime1">
              <a:rPr lang="en-US"/>
              <a:pPr/>
              <a:t>1/26/2010</a:t>
            </a:fld>
            <a:endParaRPr lang="en-US"/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7E24205-FEE5-49B6-BD1A-97AD6BEC64CA}" type="slidenum">
              <a:rPr lang="en-US"/>
              <a:pPr/>
              <a:t>13</a:t>
            </a:fld>
            <a:endParaRPr lang="en-US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chemeClr val="accent1"/>
                </a:solidFill>
                <a:latin typeface="Arial Rounded MT Bold" pitchFamily="34" charset="0"/>
              </a:rPr>
              <a:t>The County policy includes protection for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09800"/>
            <a:ext cx="8229600" cy="41148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400" dirty="0" smtClean="0">
                <a:latin typeface="Arial" charset="0"/>
              </a:rPr>
              <a:t>  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b="1" dirty="0" smtClean="0">
                <a:latin typeface="Arial Rounded MT Bold" pitchFamily="34" charset="0"/>
              </a:rPr>
              <a:t> All Sexual Orientations</a:t>
            </a:r>
            <a:r>
              <a:rPr lang="en-US" sz="2400" dirty="0" smtClean="0">
                <a:latin typeface="Arial Rounded MT Bold" pitchFamily="34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000" dirty="0" smtClean="0">
              <a:latin typeface="Arial Rounded MT Bold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en-US" sz="2800" b="1" dirty="0" smtClean="0">
                <a:latin typeface="Arial Rounded MT Bold" pitchFamily="34" charset="0"/>
              </a:rPr>
              <a:t>Heterosexual,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en-US" sz="2800" b="1" dirty="0" smtClean="0">
                <a:latin typeface="Arial Rounded MT Bold" pitchFamily="34" charset="0"/>
              </a:rPr>
              <a:t>Homosexual (lesbian, gay),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en-US" sz="2800" b="1" dirty="0" smtClean="0">
                <a:latin typeface="Arial Rounded MT Bold" pitchFamily="34" charset="0"/>
              </a:rPr>
              <a:t>Transgender &amp;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en-US" sz="2800" b="1" dirty="0" smtClean="0">
                <a:latin typeface="Arial Rounded MT Bold" pitchFamily="34" charset="0"/>
              </a:rPr>
              <a:t>Bi-sexual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  <a:defRPr/>
            </a:pPr>
            <a:endParaRPr lang="en-US" sz="2800" b="1" dirty="0" smtClean="0">
              <a:latin typeface="Arial Rounded MT Bold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en-US" dirty="0" smtClean="0">
                <a:latin typeface="Arial" charset="0"/>
              </a:rPr>
              <a:t>Protections embedded in state law</a:t>
            </a:r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533400" y="1955800"/>
            <a:ext cx="755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p. 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13"/>
          <p:cNvGrpSpPr>
            <a:grpSpLocks/>
          </p:cNvGrpSpPr>
          <p:nvPr/>
        </p:nvGrpSpPr>
        <p:grpSpPr bwMode="auto">
          <a:xfrm>
            <a:off x="228600" y="4953000"/>
            <a:ext cx="1981200" cy="1752600"/>
            <a:chOff x="144" y="3120"/>
            <a:chExt cx="1248" cy="1104"/>
          </a:xfrm>
        </p:grpSpPr>
        <p:sp>
          <p:nvSpPr>
            <p:cNvPr id="16391" name="Freeform 9"/>
            <p:cNvSpPr>
              <a:spLocks/>
            </p:cNvSpPr>
            <p:nvPr/>
          </p:nvSpPr>
          <p:spPr bwMode="auto">
            <a:xfrm>
              <a:off x="535" y="3120"/>
              <a:ext cx="466" cy="408"/>
            </a:xfrm>
            <a:custGeom>
              <a:avLst/>
              <a:gdLst>
                <a:gd name="T0" fmla="*/ 720 w 1488"/>
                <a:gd name="T1" fmla="*/ 0 h 1296"/>
                <a:gd name="T2" fmla="*/ 0 w 1488"/>
                <a:gd name="T3" fmla="*/ 1296 h 1296"/>
                <a:gd name="T4" fmla="*/ 1488 w 1488"/>
                <a:gd name="T5" fmla="*/ 1296 h 1296"/>
                <a:gd name="T6" fmla="*/ 720 w 1488"/>
                <a:gd name="T7" fmla="*/ 0 h 129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88"/>
                <a:gd name="T13" fmla="*/ 0 h 1296"/>
                <a:gd name="T14" fmla="*/ 1488 w 1488"/>
                <a:gd name="T15" fmla="*/ 1296 h 129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88" h="1296">
                  <a:moveTo>
                    <a:pt x="720" y="0"/>
                  </a:moveTo>
                  <a:lnTo>
                    <a:pt x="0" y="1296"/>
                  </a:lnTo>
                  <a:lnTo>
                    <a:pt x="1488" y="1296"/>
                  </a:lnTo>
                  <a:lnTo>
                    <a:pt x="720" y="0"/>
                  </a:lnTo>
                  <a:close/>
                </a:path>
              </a:pathLst>
            </a:custGeom>
            <a:solidFill>
              <a:srgbClr val="FFFFFF"/>
            </a:solidFill>
            <a:ln w="38100">
              <a:solidFill>
                <a:srgbClr val="321BDD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392" name="Freeform 10"/>
            <p:cNvSpPr>
              <a:spLocks/>
            </p:cNvSpPr>
            <p:nvPr/>
          </p:nvSpPr>
          <p:spPr bwMode="auto">
            <a:xfrm>
              <a:off x="324" y="3589"/>
              <a:ext cx="888" cy="302"/>
            </a:xfrm>
            <a:custGeom>
              <a:avLst/>
              <a:gdLst>
                <a:gd name="T0" fmla="*/ 576 w 2832"/>
                <a:gd name="T1" fmla="*/ 0 h 960"/>
                <a:gd name="T2" fmla="*/ 0 w 2832"/>
                <a:gd name="T3" fmla="*/ 960 h 960"/>
                <a:gd name="T4" fmla="*/ 2832 w 2832"/>
                <a:gd name="T5" fmla="*/ 960 h 960"/>
                <a:gd name="T6" fmla="*/ 2256 w 2832"/>
                <a:gd name="T7" fmla="*/ 0 h 960"/>
                <a:gd name="T8" fmla="*/ 576 w 2832"/>
                <a:gd name="T9" fmla="*/ 0 h 9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32"/>
                <a:gd name="T16" fmla="*/ 0 h 960"/>
                <a:gd name="T17" fmla="*/ 2832 w 2832"/>
                <a:gd name="T18" fmla="*/ 960 h 9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32" h="960">
                  <a:moveTo>
                    <a:pt x="576" y="0"/>
                  </a:moveTo>
                  <a:lnTo>
                    <a:pt x="0" y="960"/>
                  </a:lnTo>
                  <a:lnTo>
                    <a:pt x="2832" y="960"/>
                  </a:lnTo>
                  <a:lnTo>
                    <a:pt x="2256" y="0"/>
                  </a:lnTo>
                  <a:lnTo>
                    <a:pt x="576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rgbClr val="321BDD"/>
                </a:gs>
              </a:gsLst>
              <a:lin ang="5400000" scaled="1"/>
            </a:gradFill>
            <a:ln w="38100">
              <a:solidFill>
                <a:srgbClr val="321BDD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393" name="Freeform 11"/>
            <p:cNvSpPr>
              <a:spLocks/>
            </p:cNvSpPr>
            <p:nvPr/>
          </p:nvSpPr>
          <p:spPr bwMode="auto">
            <a:xfrm>
              <a:off x="144" y="3952"/>
              <a:ext cx="1248" cy="272"/>
            </a:xfrm>
            <a:custGeom>
              <a:avLst/>
              <a:gdLst>
                <a:gd name="T0" fmla="*/ 480 w 3984"/>
                <a:gd name="T1" fmla="*/ 0 h 864"/>
                <a:gd name="T2" fmla="*/ 0 w 3984"/>
                <a:gd name="T3" fmla="*/ 864 h 864"/>
                <a:gd name="T4" fmla="*/ 3984 w 3984"/>
                <a:gd name="T5" fmla="*/ 864 h 864"/>
                <a:gd name="T6" fmla="*/ 3456 w 3984"/>
                <a:gd name="T7" fmla="*/ 0 h 864"/>
                <a:gd name="T8" fmla="*/ 480 w 3984"/>
                <a:gd name="T9" fmla="*/ 0 h 8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84"/>
                <a:gd name="T16" fmla="*/ 0 h 864"/>
                <a:gd name="T17" fmla="*/ 3984 w 3984"/>
                <a:gd name="T18" fmla="*/ 864 h 8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84" h="864">
                  <a:moveTo>
                    <a:pt x="480" y="0"/>
                  </a:moveTo>
                  <a:lnTo>
                    <a:pt x="0" y="864"/>
                  </a:lnTo>
                  <a:lnTo>
                    <a:pt x="3984" y="864"/>
                  </a:lnTo>
                  <a:lnTo>
                    <a:pt x="3456" y="0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rgbClr val="321BDD"/>
            </a:solidFill>
            <a:ln w="38100">
              <a:solidFill>
                <a:srgbClr val="FFCC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387" name="Freeform 12"/>
          <p:cNvSpPr>
            <a:spLocks/>
          </p:cNvSpPr>
          <p:nvPr/>
        </p:nvSpPr>
        <p:spPr bwMode="auto">
          <a:xfrm>
            <a:off x="914400" y="3124200"/>
            <a:ext cx="7467600" cy="2841625"/>
          </a:xfrm>
          <a:custGeom>
            <a:avLst/>
            <a:gdLst>
              <a:gd name="T0" fmla="*/ 576 w 2832"/>
              <a:gd name="T1" fmla="*/ 0 h 960"/>
              <a:gd name="T2" fmla="*/ 0 w 2832"/>
              <a:gd name="T3" fmla="*/ 960 h 960"/>
              <a:gd name="T4" fmla="*/ 2832 w 2832"/>
              <a:gd name="T5" fmla="*/ 960 h 960"/>
              <a:gd name="T6" fmla="*/ 2256 w 2832"/>
              <a:gd name="T7" fmla="*/ 0 h 960"/>
              <a:gd name="T8" fmla="*/ 576 w 2832"/>
              <a:gd name="T9" fmla="*/ 0 h 9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32"/>
              <a:gd name="T16" fmla="*/ 0 h 960"/>
              <a:gd name="T17" fmla="*/ 2832 w 2832"/>
              <a:gd name="T18" fmla="*/ 960 h 9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32" h="960">
                <a:moveTo>
                  <a:pt x="576" y="0"/>
                </a:moveTo>
                <a:lnTo>
                  <a:pt x="0" y="960"/>
                </a:lnTo>
                <a:lnTo>
                  <a:pt x="2832" y="960"/>
                </a:lnTo>
                <a:lnTo>
                  <a:pt x="2256" y="0"/>
                </a:lnTo>
                <a:lnTo>
                  <a:pt x="576" y="0"/>
                </a:lnTo>
                <a:close/>
              </a:path>
            </a:pathLst>
          </a:custGeom>
          <a:gradFill rotWithShape="1">
            <a:gsLst>
              <a:gs pos="0">
                <a:schemeClr val="tx1"/>
              </a:gs>
              <a:gs pos="100000">
                <a:srgbClr val="321BDD"/>
              </a:gs>
            </a:gsLst>
            <a:lin ang="5400000" scaled="1"/>
          </a:gradFill>
          <a:ln w="38100">
            <a:solidFill>
              <a:srgbClr val="321BDD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9646" name="Rectangle 14"/>
          <p:cNvSpPr>
            <a:spLocks noChangeArrowheads="1"/>
          </p:cNvSpPr>
          <p:nvPr/>
        </p:nvSpPr>
        <p:spPr bwMode="auto">
          <a:xfrm>
            <a:off x="2819400" y="3505200"/>
            <a:ext cx="35052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b="1" dirty="0">
                <a:solidFill>
                  <a:srgbClr val="321BDD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State laws </a:t>
            </a:r>
          </a:p>
          <a:p>
            <a:pPr algn="ctr">
              <a:defRPr/>
            </a:pPr>
            <a:r>
              <a:rPr lang="en-US" sz="4000" b="1" dirty="0">
                <a:solidFill>
                  <a:srgbClr val="321BDD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&amp; </a:t>
            </a:r>
          </a:p>
          <a:p>
            <a:pPr algn="ctr">
              <a:defRPr/>
            </a:pPr>
            <a:r>
              <a:rPr lang="en-US" sz="4000" b="1" dirty="0">
                <a:solidFill>
                  <a:srgbClr val="321BDD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regulations</a:t>
            </a:r>
          </a:p>
        </p:txBody>
      </p:sp>
      <p:sp>
        <p:nvSpPr>
          <p:cNvPr id="69647" name="Text Box 15"/>
          <p:cNvSpPr txBox="1">
            <a:spLocks noChangeArrowheads="1"/>
          </p:cNvSpPr>
          <p:nvPr/>
        </p:nvSpPr>
        <p:spPr bwMode="auto">
          <a:xfrm>
            <a:off x="304800" y="304800"/>
            <a:ext cx="2514600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>Health Services employees are also protected by:</a:t>
            </a:r>
          </a:p>
        </p:txBody>
      </p:sp>
      <p:sp>
        <p:nvSpPr>
          <p:cNvPr id="16390" name="Text Box 16"/>
          <p:cNvSpPr txBox="1">
            <a:spLocks noChangeArrowheads="1"/>
          </p:cNvSpPr>
          <p:nvPr/>
        </p:nvSpPr>
        <p:spPr bwMode="auto">
          <a:xfrm>
            <a:off x="381000" y="3657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p. 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28D906AC-E62E-499B-A7D0-6DB87BDADD48}" type="datetime1">
              <a:rPr lang="en-US"/>
              <a:pPr/>
              <a:t>1/26/2010</a:t>
            </a:fld>
            <a:endParaRPr lang="en-US"/>
          </a:p>
        </p:txBody>
      </p:sp>
      <p:sp>
        <p:nvSpPr>
          <p:cNvPr id="1741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18F606A-4EF9-4605-9EF3-B28F93232F6F}" type="slidenum">
              <a:rPr lang="en-US"/>
              <a:pPr/>
              <a:t>15</a:t>
            </a:fld>
            <a:endParaRPr lang="en-US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963613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chemeClr val="accent1"/>
                </a:solidFill>
                <a:latin typeface="Arial Rounded MT Bold" pitchFamily="34" charset="0"/>
              </a:rPr>
              <a:t>Fair Employment &amp; Housing Act</a:t>
            </a:r>
            <a:endParaRPr lang="en-US" sz="2000" dirty="0" smtClean="0">
              <a:solidFill>
                <a:schemeClr val="accent1"/>
              </a:solidFill>
              <a:latin typeface="Arial Rounded MT Bold" pitchFamily="34" charset="0"/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2362200"/>
            <a:ext cx="7315200" cy="3048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latin typeface="Arial Rounded MT Bold" pitchFamily="34" charset="0"/>
              </a:rPr>
              <a:t>California state legislation providing protection in our workplace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b="1" dirty="0" smtClean="0">
              <a:latin typeface="Arial Rounded MT Bold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latin typeface="Arial Rounded MT Bold" pitchFamily="34" charset="0"/>
              </a:rPr>
              <a:t>See protections listed on page 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E20FB25D-B424-40F4-8C1A-7DF2FB5D882B}" type="datetime1">
              <a:rPr lang="en-US"/>
              <a:pPr/>
              <a:t>1/26/2010</a:t>
            </a:fld>
            <a:endParaRPr lang="en-US"/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BBB6903-5313-431D-A99F-BFD8EBB637C6}" type="slidenum">
              <a:rPr lang="en-US"/>
              <a:pPr/>
              <a:t>16</a:t>
            </a:fld>
            <a:endParaRPr lang="en-US"/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chemeClr val="accent1"/>
                </a:solidFill>
                <a:latin typeface="Arial Rounded MT Bold" pitchFamily="34" charset="0"/>
              </a:rPr>
              <a:t>California Fair Employment and 	Housing Act	</a:t>
            </a:r>
            <a:r>
              <a:rPr lang="en-US" sz="4000" dirty="0" smtClean="0">
                <a:latin typeface="Arial Rounded MT Bold" pitchFamily="34" charset="0"/>
              </a:rPr>
              <a:t>		</a:t>
            </a:r>
            <a:r>
              <a:rPr lang="en-US" sz="2000" dirty="0" smtClean="0">
                <a:solidFill>
                  <a:schemeClr val="tx1"/>
                </a:solidFill>
                <a:latin typeface="Arial Rounded MT Bold" pitchFamily="34" charset="0"/>
              </a:rPr>
              <a:t>p.11</a:t>
            </a:r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382000" cy="4149725"/>
          </a:xfrm>
        </p:spPr>
        <p:txBody>
          <a:bodyPr/>
          <a:lstStyle/>
          <a:p>
            <a:pPr lvl="1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b="1" dirty="0" smtClean="0">
                <a:latin typeface="Arial Rounded MT Bold" pitchFamily="34" charset="0"/>
              </a:rPr>
              <a:t>	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3200" b="1" dirty="0" smtClean="0">
                <a:latin typeface="Arial Rounded MT Bold" pitchFamily="34" charset="0"/>
              </a:rPr>
              <a:t>Defines harassment because of sex as: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3200" b="1" dirty="0" smtClean="0">
              <a:latin typeface="Arial Rounded MT Bold" pitchFamily="34" charset="0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en-US" sz="3200" b="1" dirty="0" smtClean="0">
                <a:latin typeface="Arial Rounded MT Bold" pitchFamily="34" charset="0"/>
              </a:rPr>
              <a:t>Sexual harassment, or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en-US" sz="3200" b="1" i="1" u="sng" dirty="0" smtClean="0">
                <a:solidFill>
                  <a:srgbClr val="FFFF00"/>
                </a:solidFill>
                <a:latin typeface="Arial Rounded MT Bold" pitchFamily="34" charset="0"/>
              </a:rPr>
              <a:t>Gender</a:t>
            </a:r>
            <a:r>
              <a:rPr lang="en-US" sz="3200" b="1" u="sng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en-US" sz="3200" b="1" u="sng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en-US" sz="3200" b="1" i="1" u="sng" dirty="0" smtClean="0">
                <a:solidFill>
                  <a:srgbClr val="FFFF00"/>
                </a:solidFill>
                <a:latin typeface="Arial Rounded MT Bold" pitchFamily="34" charset="0"/>
              </a:rPr>
              <a:t>based</a:t>
            </a:r>
            <a:r>
              <a:rPr lang="en-US" sz="3200" b="1" i="1" dirty="0" smtClean="0">
                <a:latin typeface="Arial Rounded MT Bold" pitchFamily="34" charset="0"/>
              </a:rPr>
              <a:t>  </a:t>
            </a:r>
            <a:r>
              <a:rPr lang="en-US" sz="3200" b="1" dirty="0" smtClean="0">
                <a:latin typeface="Arial Rounded MT Bold" pitchFamily="34" charset="0"/>
              </a:rPr>
              <a:t>harassment</a:t>
            </a:r>
            <a:r>
              <a:rPr lang="en-US" sz="3200" b="1" dirty="0" smtClean="0">
                <a:latin typeface="Arial Rounded MT Bold" pitchFamily="34" charset="0"/>
              </a:rPr>
              <a:t>, or 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en-US" sz="3200" b="1" dirty="0" smtClean="0">
                <a:latin typeface="Arial Rounded MT Bold" pitchFamily="34" charset="0"/>
              </a:rPr>
              <a:t>Harassment based on pregnancy, childbirth, or related medical conditions.</a:t>
            </a:r>
            <a:r>
              <a:rPr lang="en-US" sz="2400" b="1" dirty="0" smtClean="0"/>
              <a:t> 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80FB2EBA-6CA6-4F10-9F16-D7E40AC24870}" type="datetime1">
              <a:rPr lang="en-US"/>
              <a:pPr/>
              <a:t>1/26/2010</a:t>
            </a:fld>
            <a:endParaRPr lang="en-US"/>
          </a:p>
        </p:txBody>
      </p:sp>
      <p:sp>
        <p:nvSpPr>
          <p:cNvPr id="194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A7B94D3-1E22-4895-B071-87DE5301066B}" type="slidenum">
              <a:rPr lang="en-US"/>
              <a:pPr/>
              <a:t>17</a:t>
            </a:fld>
            <a:endParaRPr lang="en-US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chemeClr val="accent1"/>
                </a:solidFill>
                <a:latin typeface="Arial Rounded MT Bold" pitchFamily="34" charset="0"/>
              </a:rPr>
              <a:t>California Fair Employment and   	Housing </a:t>
            </a:r>
            <a:r>
              <a:rPr lang="en-US" sz="3600" b="1" dirty="0" smtClean="0">
                <a:solidFill>
                  <a:schemeClr val="accent1"/>
                </a:solidFill>
                <a:latin typeface="Arial Rounded MT Bold" pitchFamily="34" charset="0"/>
              </a:rPr>
              <a:t>Regulations</a:t>
            </a:r>
            <a:r>
              <a:rPr lang="en-US" sz="3600" b="1" dirty="0" smtClean="0">
                <a:latin typeface="Arial Rounded MT Bold" pitchFamily="34" charset="0"/>
              </a:rPr>
              <a:t>           </a:t>
            </a:r>
            <a:r>
              <a:rPr lang="en-US" sz="2000" b="1" dirty="0" smtClean="0">
                <a:solidFill>
                  <a:schemeClr val="tx1"/>
                </a:solidFill>
                <a:latin typeface="Arial Rounded MT Bold" pitchFamily="34" charset="0"/>
              </a:rPr>
              <a:t>p. </a:t>
            </a:r>
            <a:r>
              <a:rPr lang="en-US" sz="2000" b="1" dirty="0" smtClean="0">
                <a:solidFill>
                  <a:schemeClr val="tx1"/>
                </a:solidFill>
                <a:latin typeface="Arial Rounded MT Bold" pitchFamily="34" charset="0"/>
              </a:rPr>
              <a:t>12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76400"/>
            <a:ext cx="89154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b="1" dirty="0" smtClean="0">
                <a:latin typeface="Arial" charset="0"/>
              </a:rPr>
              <a:t>	</a:t>
            </a:r>
            <a:r>
              <a:rPr lang="en-US" b="1" dirty="0" smtClean="0">
                <a:latin typeface="Arial Rounded MT Bold" pitchFamily="34" charset="0"/>
              </a:rPr>
              <a:t>D</a:t>
            </a:r>
            <a:r>
              <a:rPr lang="en-US" sz="2800" b="1" dirty="0" smtClean="0">
                <a:latin typeface="Arial Rounded MT Bold" pitchFamily="34" charset="0"/>
              </a:rPr>
              <a:t>efine sexual harassment as:</a:t>
            </a:r>
            <a:r>
              <a:rPr lang="en-US" b="1" dirty="0" smtClean="0">
                <a:latin typeface="Arial Rounded MT Bold" pitchFamily="34" charset="0"/>
              </a:rPr>
              <a:t>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600" b="1" u="sng" dirty="0" smtClean="0">
                <a:solidFill>
                  <a:srgbClr val="FFFF00"/>
                </a:solidFill>
                <a:latin typeface="Arial Rounded MT Bold" pitchFamily="34" charset="0"/>
              </a:rPr>
              <a:t>Unwanted</a:t>
            </a:r>
            <a:r>
              <a:rPr lang="en-US" sz="3600" b="1" dirty="0" smtClean="0">
                <a:latin typeface="Arial Rounded MT Bold" pitchFamily="34" charset="0"/>
              </a:rPr>
              <a:t> sexual advances, </a:t>
            </a:r>
            <a:r>
              <a:rPr lang="en-US" b="1" dirty="0" smtClean="0">
                <a:latin typeface="Arial Rounded MT Bold" pitchFamily="34" charset="0"/>
              </a:rPr>
              <a:t> 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en-US" b="1" dirty="0" smtClean="0">
                <a:latin typeface="Arial Rounded MT Bold" pitchFamily="34" charset="0"/>
              </a:rPr>
              <a:t>Visual conduct: </a:t>
            </a:r>
            <a:r>
              <a:rPr lang="en-US" b="1" i="1" u="sng" dirty="0" smtClean="0">
                <a:solidFill>
                  <a:srgbClr val="FFFF00"/>
                </a:solidFill>
                <a:latin typeface="Arial Rounded MT Bold" pitchFamily="34" charset="0"/>
              </a:rPr>
              <a:t>displaying </a:t>
            </a:r>
            <a:r>
              <a:rPr lang="en-US" b="1" dirty="0" smtClean="0">
                <a:latin typeface="Arial Rounded MT Bold" pitchFamily="34" charset="0"/>
              </a:rPr>
              <a:t>sexually suggestive objects, 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en-US" b="1" dirty="0" smtClean="0">
                <a:latin typeface="Arial Rounded MT Bold" pitchFamily="34" charset="0"/>
              </a:rPr>
              <a:t>Verbal sexual</a:t>
            </a:r>
            <a:r>
              <a:rPr lang="en-US" b="1" i="1" dirty="0" smtClean="0">
                <a:latin typeface="Arial Rounded MT Bold" pitchFamily="34" charset="0"/>
              </a:rPr>
              <a:t> </a:t>
            </a:r>
            <a:r>
              <a:rPr lang="en-US" b="1" i="1" u="sng" dirty="0" smtClean="0">
                <a:solidFill>
                  <a:srgbClr val="FFFF00"/>
                </a:solidFill>
                <a:latin typeface="Arial Rounded MT Bold" pitchFamily="34" charset="0"/>
              </a:rPr>
              <a:t>advances</a:t>
            </a:r>
            <a:r>
              <a:rPr lang="en-US" b="1" i="1" dirty="0" smtClean="0">
                <a:solidFill>
                  <a:srgbClr val="FFCC00"/>
                </a:solidFill>
                <a:latin typeface="Arial Rounded MT Bold" pitchFamily="34" charset="0"/>
              </a:rPr>
              <a:t> 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en-US" b="1" i="1" dirty="0" smtClean="0">
                <a:latin typeface="Arial Rounded MT Bold" pitchFamily="34" charset="0"/>
              </a:rPr>
              <a:t>Verbal</a:t>
            </a:r>
            <a:r>
              <a:rPr lang="en-US" b="1" i="1" dirty="0" smtClean="0">
                <a:solidFill>
                  <a:srgbClr val="FFCC00"/>
                </a:solidFill>
                <a:latin typeface="Arial Rounded MT Bold" pitchFamily="34" charset="0"/>
              </a:rPr>
              <a:t> </a:t>
            </a:r>
            <a:r>
              <a:rPr lang="en-US" b="1" i="1" u="sng" dirty="0" smtClean="0">
                <a:solidFill>
                  <a:srgbClr val="FFFF00"/>
                </a:solidFill>
                <a:latin typeface="Arial Rounded MT Bold" pitchFamily="34" charset="0"/>
              </a:rPr>
              <a:t>abuse</a:t>
            </a:r>
            <a:r>
              <a:rPr lang="en-US" b="1" i="1" dirty="0" smtClean="0">
                <a:solidFill>
                  <a:srgbClr val="FFCC00"/>
                </a:solidFill>
                <a:latin typeface="Arial Rounded MT Bold" pitchFamily="34" charset="0"/>
              </a:rPr>
              <a:t> </a:t>
            </a:r>
            <a:r>
              <a:rPr lang="en-US" b="1" i="1" dirty="0" smtClean="0">
                <a:latin typeface="Arial Rounded MT Bold" pitchFamily="34" charset="0"/>
              </a:rPr>
              <a:t>of a sexual nature</a:t>
            </a:r>
            <a:r>
              <a:rPr lang="en-US" b="1" dirty="0" smtClean="0">
                <a:latin typeface="Arial Rounded MT Bold" pitchFamily="34" charset="0"/>
              </a:rPr>
              <a:t> 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en-US" b="1" dirty="0" smtClean="0">
                <a:latin typeface="Arial Rounded MT Bold" pitchFamily="34" charset="0"/>
              </a:rPr>
              <a:t>Physical </a:t>
            </a:r>
            <a:r>
              <a:rPr lang="en-US" b="1" i="1" u="sng" dirty="0" smtClean="0">
                <a:solidFill>
                  <a:srgbClr val="FFFF00"/>
                </a:solidFill>
                <a:latin typeface="Arial Rounded MT Bold" pitchFamily="34" charset="0"/>
              </a:rPr>
              <a:t>conduct</a:t>
            </a:r>
            <a:r>
              <a:rPr lang="en-US" b="1" i="1" dirty="0" smtClean="0">
                <a:solidFill>
                  <a:srgbClr val="FFCC00"/>
                </a:solidFill>
                <a:latin typeface="Arial Rounded MT Bold" pitchFamily="34" charset="0"/>
              </a:rPr>
              <a:t> </a:t>
            </a:r>
            <a:r>
              <a:rPr lang="en-US" b="1" i="1" dirty="0" smtClean="0">
                <a:latin typeface="Arial Rounded MT Bold" pitchFamily="34" charset="0"/>
              </a:rPr>
              <a:t>– touching, blocking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en-US" b="1" dirty="0" smtClean="0">
                <a:latin typeface="Arial Rounded MT Bold" pitchFamily="34" charset="0"/>
              </a:rPr>
              <a:t>Making…</a:t>
            </a:r>
            <a:r>
              <a:rPr lang="en-US" b="1" u="sng" dirty="0" smtClean="0">
                <a:solidFill>
                  <a:srgbClr val="FFFF00"/>
                </a:solidFill>
                <a:latin typeface="Arial Rounded MT Bold" pitchFamily="34" charset="0"/>
              </a:rPr>
              <a:t>retaliatory</a:t>
            </a:r>
            <a:r>
              <a:rPr lang="en-US" b="1" dirty="0" smtClean="0">
                <a:latin typeface="Arial Rounded MT Bold" pitchFamily="34" charset="0"/>
              </a:rPr>
              <a:t> action after negative response to sexual advances.</a:t>
            </a:r>
            <a:r>
              <a:rPr lang="en-US" b="1" dirty="0" smtClean="0">
                <a:latin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DE0AF8ED-0D68-41F4-911C-30D2BF8AF01A}" type="datetime1">
              <a:rPr lang="en-US"/>
              <a:pPr/>
              <a:t>1/26/2010</a:t>
            </a:fld>
            <a:endParaRPr lang="en-US"/>
          </a:p>
        </p:txBody>
      </p:sp>
      <p:sp>
        <p:nvSpPr>
          <p:cNvPr id="2048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DF97FD-FCF0-43A8-9C9D-F63126A0626F}" type="slidenum">
              <a:rPr lang="en-US"/>
              <a:pPr/>
              <a:t>18</a:t>
            </a:fld>
            <a:endParaRPr lang="en-US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858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chemeClr val="accent1"/>
                </a:solidFill>
                <a:effectLst/>
                <a:latin typeface="Arial Rounded MT Bold" pitchFamily="34" charset="0"/>
              </a:rPr>
              <a:t>It is up to you</a:t>
            </a:r>
            <a:r>
              <a:rPr lang="en-US" b="1" smtClean="0">
                <a:solidFill>
                  <a:schemeClr val="tx1"/>
                </a:solidFill>
                <a:effectLst/>
              </a:rPr>
              <a:t/>
            </a:r>
            <a:br>
              <a:rPr lang="en-US" b="1" smtClean="0">
                <a:solidFill>
                  <a:schemeClr val="tx1"/>
                </a:solidFill>
                <a:effectLst/>
              </a:rPr>
            </a:br>
            <a:r>
              <a:rPr lang="en-US" b="1" smtClean="0">
                <a:solidFill>
                  <a:schemeClr val="tx1"/>
                </a:solidFill>
                <a:effectLst/>
              </a:rPr>
              <a:t>							</a:t>
            </a:r>
            <a:r>
              <a:rPr lang="en-US" sz="2000" b="1" smtClean="0">
                <a:solidFill>
                  <a:schemeClr val="tx1"/>
                </a:solidFill>
                <a:effectLst/>
              </a:rPr>
              <a:t>P. 12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57400"/>
            <a:ext cx="8229600" cy="40735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en-US" sz="1800" dirty="0" smtClean="0">
              <a:latin typeface="Arial Rounded MT Bold" pitchFamily="34" charset="0"/>
            </a:endParaRPr>
          </a:p>
          <a:p>
            <a:pPr eaLnBrk="1" hangingPunct="1">
              <a:buFont typeface="Wingdings" pitchFamily="2" charset="2"/>
              <a:buChar char="ü"/>
              <a:defRPr/>
            </a:pPr>
            <a:endParaRPr lang="en-US" b="1" i="1" dirty="0" smtClean="0">
              <a:latin typeface="Arial Rounded MT Bold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2000" b="1" i="1" dirty="0" smtClean="0">
              <a:latin typeface="Arial Rounded MT Bold" pitchFamily="34" charset="0"/>
            </a:endParaRPr>
          </a:p>
          <a:p>
            <a:pPr eaLnBrk="1" hangingPunct="1">
              <a:buFont typeface="Wingdings" pitchFamily="2" charset="2"/>
              <a:buChar char="ü"/>
              <a:defRPr/>
            </a:pPr>
            <a:endParaRPr lang="en-US" sz="2000" dirty="0" smtClean="0">
              <a:latin typeface="Arial Rounded MT Bold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1800" i="1" dirty="0" smtClean="0">
              <a:latin typeface="Arial Rounded MT Bold" pitchFamily="34" charset="0"/>
            </a:endParaRPr>
          </a:p>
        </p:txBody>
      </p:sp>
      <p:sp>
        <p:nvSpPr>
          <p:cNvPr id="20486" name="Rectangle 4"/>
          <p:cNvSpPr>
            <a:spLocks noChangeArrowheads="1"/>
          </p:cNvSpPr>
          <p:nvPr/>
        </p:nvSpPr>
        <p:spPr bwMode="auto">
          <a:xfrm>
            <a:off x="914400" y="2446338"/>
            <a:ext cx="7620000" cy="350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 typeface="Wingdings" pitchFamily="2" charset="2"/>
              <a:buChar char="Ø"/>
              <a:tabLst>
                <a:tab pos="342900" algn="l"/>
              </a:tabLst>
            </a:pPr>
            <a:r>
              <a:rPr lang="en-US" sz="3200" b="1" dirty="0">
                <a:latin typeface="Arial Rounded MT Bold" pitchFamily="34" charset="0"/>
              </a:rPr>
              <a:t> 	To clearly state when behaviors 			are </a:t>
            </a:r>
            <a:r>
              <a:rPr lang="en-US" sz="3200" b="1" u="sng" dirty="0">
                <a:latin typeface="Arial Rounded MT Bold" pitchFamily="34" charset="0"/>
              </a:rPr>
              <a:t>unwelcome.</a:t>
            </a:r>
          </a:p>
          <a:p>
            <a:pPr algn="ctr">
              <a:tabLst>
                <a:tab pos="342900" algn="l"/>
              </a:tabLst>
            </a:pPr>
            <a:endParaRPr lang="en-US" sz="3200" b="1" dirty="0">
              <a:latin typeface="Arial Rounded MT Bold" pitchFamily="34" charset="0"/>
            </a:endParaRPr>
          </a:p>
          <a:p>
            <a:pPr>
              <a:buFont typeface="Wingdings" pitchFamily="2" charset="2"/>
              <a:buChar char="Ø"/>
              <a:tabLst>
                <a:tab pos="342900" algn="l"/>
              </a:tabLst>
            </a:pPr>
            <a:r>
              <a:rPr lang="en-US" sz="3200" b="1" dirty="0">
                <a:latin typeface="Arial Rounded MT Bold" pitchFamily="34" charset="0"/>
              </a:rPr>
              <a:t> 	Request that your harasser stop, </a:t>
            </a:r>
          </a:p>
          <a:p>
            <a:pPr>
              <a:buFont typeface="Wingdings" pitchFamily="2" charset="2"/>
              <a:buNone/>
              <a:tabLst>
                <a:tab pos="342900" algn="l"/>
              </a:tabLst>
            </a:pPr>
            <a:endParaRPr lang="en-US" sz="3200" b="1" dirty="0">
              <a:latin typeface="Arial Rounded MT Bold" pitchFamily="34" charset="0"/>
            </a:endParaRPr>
          </a:p>
          <a:p>
            <a:pPr>
              <a:buFont typeface="Wingdings" pitchFamily="2" charset="2"/>
              <a:buChar char="Ø"/>
              <a:tabLst>
                <a:tab pos="342900" algn="l"/>
              </a:tabLst>
            </a:pPr>
            <a:r>
              <a:rPr lang="en-US" sz="3200" b="1" dirty="0">
                <a:latin typeface="Arial Rounded MT Bold" pitchFamily="34" charset="0"/>
              </a:rPr>
              <a:t> 	Supervisor to ensure the 				behaviors are stopped.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9"/>
          <p:cNvGrpSpPr>
            <a:grpSpLocks/>
          </p:cNvGrpSpPr>
          <p:nvPr/>
        </p:nvGrpSpPr>
        <p:grpSpPr bwMode="auto">
          <a:xfrm>
            <a:off x="1066800" y="4876800"/>
            <a:ext cx="1981200" cy="1752600"/>
            <a:chOff x="144" y="3120"/>
            <a:chExt cx="1248" cy="1104"/>
          </a:xfrm>
        </p:grpSpPr>
        <p:sp>
          <p:nvSpPr>
            <p:cNvPr id="21511" name="Freeform 3"/>
            <p:cNvSpPr>
              <a:spLocks/>
            </p:cNvSpPr>
            <p:nvPr/>
          </p:nvSpPr>
          <p:spPr bwMode="auto">
            <a:xfrm>
              <a:off x="535" y="3120"/>
              <a:ext cx="466" cy="408"/>
            </a:xfrm>
            <a:custGeom>
              <a:avLst/>
              <a:gdLst>
                <a:gd name="T0" fmla="*/ 720 w 1488"/>
                <a:gd name="T1" fmla="*/ 0 h 1296"/>
                <a:gd name="T2" fmla="*/ 0 w 1488"/>
                <a:gd name="T3" fmla="*/ 1296 h 1296"/>
                <a:gd name="T4" fmla="*/ 1488 w 1488"/>
                <a:gd name="T5" fmla="*/ 1296 h 1296"/>
                <a:gd name="T6" fmla="*/ 720 w 1488"/>
                <a:gd name="T7" fmla="*/ 0 h 129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88"/>
                <a:gd name="T13" fmla="*/ 0 h 1296"/>
                <a:gd name="T14" fmla="*/ 1488 w 1488"/>
                <a:gd name="T15" fmla="*/ 1296 h 129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88" h="1296">
                  <a:moveTo>
                    <a:pt x="720" y="0"/>
                  </a:moveTo>
                  <a:lnTo>
                    <a:pt x="0" y="1296"/>
                  </a:lnTo>
                  <a:lnTo>
                    <a:pt x="1488" y="1296"/>
                  </a:lnTo>
                  <a:lnTo>
                    <a:pt x="720" y="0"/>
                  </a:lnTo>
                  <a:close/>
                </a:path>
              </a:pathLst>
            </a:custGeom>
            <a:solidFill>
              <a:srgbClr val="FFFFFF"/>
            </a:solidFill>
            <a:ln w="38100">
              <a:solidFill>
                <a:srgbClr val="321BDD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12" name="Freeform 4"/>
            <p:cNvSpPr>
              <a:spLocks/>
            </p:cNvSpPr>
            <p:nvPr/>
          </p:nvSpPr>
          <p:spPr bwMode="auto">
            <a:xfrm>
              <a:off x="324" y="3589"/>
              <a:ext cx="888" cy="302"/>
            </a:xfrm>
            <a:custGeom>
              <a:avLst/>
              <a:gdLst>
                <a:gd name="T0" fmla="*/ 576 w 2832"/>
                <a:gd name="T1" fmla="*/ 0 h 960"/>
                <a:gd name="T2" fmla="*/ 0 w 2832"/>
                <a:gd name="T3" fmla="*/ 960 h 960"/>
                <a:gd name="T4" fmla="*/ 2832 w 2832"/>
                <a:gd name="T5" fmla="*/ 960 h 960"/>
                <a:gd name="T6" fmla="*/ 2256 w 2832"/>
                <a:gd name="T7" fmla="*/ 0 h 960"/>
                <a:gd name="T8" fmla="*/ 576 w 2832"/>
                <a:gd name="T9" fmla="*/ 0 h 9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32"/>
                <a:gd name="T16" fmla="*/ 0 h 960"/>
                <a:gd name="T17" fmla="*/ 2832 w 2832"/>
                <a:gd name="T18" fmla="*/ 960 h 9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32" h="960">
                  <a:moveTo>
                    <a:pt x="576" y="0"/>
                  </a:moveTo>
                  <a:lnTo>
                    <a:pt x="0" y="960"/>
                  </a:lnTo>
                  <a:lnTo>
                    <a:pt x="2832" y="960"/>
                  </a:lnTo>
                  <a:lnTo>
                    <a:pt x="2256" y="0"/>
                  </a:lnTo>
                  <a:lnTo>
                    <a:pt x="576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rgbClr val="321BDD"/>
                </a:gs>
              </a:gsLst>
              <a:lin ang="5400000" scaled="1"/>
            </a:gradFill>
            <a:ln w="38100">
              <a:solidFill>
                <a:srgbClr val="321BDD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13" name="Freeform 5"/>
            <p:cNvSpPr>
              <a:spLocks/>
            </p:cNvSpPr>
            <p:nvPr/>
          </p:nvSpPr>
          <p:spPr bwMode="auto">
            <a:xfrm>
              <a:off x="144" y="3952"/>
              <a:ext cx="1248" cy="272"/>
            </a:xfrm>
            <a:custGeom>
              <a:avLst/>
              <a:gdLst>
                <a:gd name="T0" fmla="*/ 480 w 3984"/>
                <a:gd name="T1" fmla="*/ 0 h 864"/>
                <a:gd name="T2" fmla="*/ 0 w 3984"/>
                <a:gd name="T3" fmla="*/ 864 h 864"/>
                <a:gd name="T4" fmla="*/ 3984 w 3984"/>
                <a:gd name="T5" fmla="*/ 864 h 864"/>
                <a:gd name="T6" fmla="*/ 3456 w 3984"/>
                <a:gd name="T7" fmla="*/ 0 h 864"/>
                <a:gd name="T8" fmla="*/ 480 w 3984"/>
                <a:gd name="T9" fmla="*/ 0 h 8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84"/>
                <a:gd name="T16" fmla="*/ 0 h 864"/>
                <a:gd name="T17" fmla="*/ 3984 w 3984"/>
                <a:gd name="T18" fmla="*/ 864 h 8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84" h="864">
                  <a:moveTo>
                    <a:pt x="480" y="0"/>
                  </a:moveTo>
                  <a:lnTo>
                    <a:pt x="0" y="864"/>
                  </a:lnTo>
                  <a:lnTo>
                    <a:pt x="3984" y="864"/>
                  </a:lnTo>
                  <a:lnTo>
                    <a:pt x="3456" y="0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rgbClr val="321BDD"/>
            </a:solidFill>
            <a:ln w="38100">
              <a:solidFill>
                <a:srgbClr val="FFCC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507" name="Freeform 6"/>
          <p:cNvSpPr>
            <a:spLocks/>
          </p:cNvSpPr>
          <p:nvPr/>
        </p:nvSpPr>
        <p:spPr bwMode="auto">
          <a:xfrm>
            <a:off x="1981200" y="914400"/>
            <a:ext cx="6553200" cy="4114800"/>
          </a:xfrm>
          <a:custGeom>
            <a:avLst/>
            <a:gdLst>
              <a:gd name="T0" fmla="*/ 720 w 1488"/>
              <a:gd name="T1" fmla="*/ 0 h 1296"/>
              <a:gd name="T2" fmla="*/ 0 w 1488"/>
              <a:gd name="T3" fmla="*/ 1296 h 1296"/>
              <a:gd name="T4" fmla="*/ 1488 w 1488"/>
              <a:gd name="T5" fmla="*/ 1296 h 1296"/>
              <a:gd name="T6" fmla="*/ 720 w 1488"/>
              <a:gd name="T7" fmla="*/ 0 h 1296"/>
              <a:gd name="T8" fmla="*/ 0 60000 65536"/>
              <a:gd name="T9" fmla="*/ 0 60000 65536"/>
              <a:gd name="T10" fmla="*/ 0 60000 65536"/>
              <a:gd name="T11" fmla="*/ 0 60000 65536"/>
              <a:gd name="T12" fmla="*/ 0 w 1488"/>
              <a:gd name="T13" fmla="*/ 0 h 1296"/>
              <a:gd name="T14" fmla="*/ 1488 w 1488"/>
              <a:gd name="T15" fmla="*/ 1296 h 129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88" h="1296">
                <a:moveTo>
                  <a:pt x="720" y="0"/>
                </a:moveTo>
                <a:lnTo>
                  <a:pt x="0" y="1296"/>
                </a:lnTo>
                <a:lnTo>
                  <a:pt x="1488" y="1296"/>
                </a:lnTo>
                <a:lnTo>
                  <a:pt x="720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321BDD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8616" name="Rectangle 8"/>
          <p:cNvSpPr>
            <a:spLocks noChangeArrowheads="1"/>
          </p:cNvSpPr>
          <p:nvPr/>
        </p:nvSpPr>
        <p:spPr bwMode="auto">
          <a:xfrm>
            <a:off x="3581400" y="2209800"/>
            <a:ext cx="32766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b="1" dirty="0">
                <a:solidFill>
                  <a:srgbClr val="321BDD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Federal laws &amp; EEOC regulations</a:t>
            </a:r>
          </a:p>
        </p:txBody>
      </p:sp>
      <p:sp>
        <p:nvSpPr>
          <p:cNvPr id="68618" name="Text Box 10"/>
          <p:cNvSpPr txBox="1">
            <a:spLocks noChangeArrowheads="1"/>
          </p:cNvSpPr>
          <p:nvPr/>
        </p:nvSpPr>
        <p:spPr bwMode="auto">
          <a:xfrm>
            <a:off x="228600" y="152400"/>
            <a:ext cx="2514600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>Health Services employees are also protected by:</a:t>
            </a:r>
          </a:p>
        </p:txBody>
      </p:sp>
      <p:sp>
        <p:nvSpPr>
          <p:cNvPr id="21510" name="Text Box 11"/>
          <p:cNvSpPr txBox="1">
            <a:spLocks noChangeArrowheads="1"/>
          </p:cNvSpPr>
          <p:nvPr/>
        </p:nvSpPr>
        <p:spPr bwMode="auto">
          <a:xfrm>
            <a:off x="152400" y="3505200"/>
            <a:ext cx="91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p. 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19400" y="3810000"/>
            <a:ext cx="5638800" cy="1736725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dirty="0" smtClean="0">
                <a:solidFill>
                  <a:srgbClr val="FF9900"/>
                </a:solidFill>
                <a:latin typeface="Arial Rounded MT Bold" pitchFamily="34" charset="0"/>
              </a:rPr>
              <a:t>What is </a:t>
            </a:r>
            <a:br>
              <a:rPr lang="en-US" sz="4800" b="1" dirty="0" smtClean="0">
                <a:solidFill>
                  <a:srgbClr val="FF9900"/>
                </a:solidFill>
                <a:latin typeface="Arial Rounded MT Bold" pitchFamily="34" charset="0"/>
              </a:rPr>
            </a:br>
            <a:r>
              <a:rPr lang="en-US" sz="4800" b="1" dirty="0" smtClean="0">
                <a:solidFill>
                  <a:srgbClr val="FF9900"/>
                </a:solidFill>
                <a:latin typeface="Arial Rounded MT Bold" pitchFamily="34" charset="0"/>
              </a:rPr>
              <a:t/>
            </a:r>
            <a:br>
              <a:rPr lang="en-US" sz="4800" b="1" dirty="0" smtClean="0">
                <a:solidFill>
                  <a:srgbClr val="FF9900"/>
                </a:solidFill>
                <a:latin typeface="Arial Rounded MT Bold" pitchFamily="34" charset="0"/>
              </a:rPr>
            </a:br>
            <a:r>
              <a:rPr lang="en-US" sz="4800" b="1" dirty="0" smtClean="0">
                <a:solidFill>
                  <a:srgbClr val="FF9900"/>
                </a:solidFill>
                <a:latin typeface="Arial Rounded MT Bold" pitchFamily="34" charset="0"/>
              </a:rPr>
              <a:t>Harassment?</a:t>
            </a:r>
            <a:br>
              <a:rPr lang="en-US" sz="4800" b="1" dirty="0" smtClean="0">
                <a:solidFill>
                  <a:srgbClr val="FF9900"/>
                </a:solidFill>
                <a:latin typeface="Arial Rounded MT Bold" pitchFamily="34" charset="0"/>
              </a:rPr>
            </a:br>
            <a:r>
              <a:rPr lang="en-US" sz="4800" b="1" dirty="0" smtClean="0">
                <a:solidFill>
                  <a:srgbClr val="FF9900"/>
                </a:solidFill>
                <a:latin typeface="Arial Rounded MT Bold" pitchFamily="34" charset="0"/>
              </a:rPr>
              <a:t/>
            </a:r>
            <a:br>
              <a:rPr lang="en-US" sz="4800" b="1" dirty="0" smtClean="0">
                <a:solidFill>
                  <a:srgbClr val="FF9900"/>
                </a:solidFill>
                <a:latin typeface="Arial Rounded MT Bold" pitchFamily="34" charset="0"/>
              </a:rPr>
            </a:br>
            <a:r>
              <a:rPr lang="en-US" sz="4800" b="1" dirty="0" smtClean="0">
                <a:solidFill>
                  <a:srgbClr val="FF9900"/>
                </a:solidFill>
                <a:latin typeface="Arial Rounded MT Bold" pitchFamily="34" charset="0"/>
              </a:rPr>
              <a:t>Write your ideas </a:t>
            </a:r>
            <a:br>
              <a:rPr lang="en-US" sz="4800" b="1" dirty="0" smtClean="0">
                <a:solidFill>
                  <a:srgbClr val="FF9900"/>
                </a:solidFill>
                <a:latin typeface="Arial Rounded MT Bold" pitchFamily="34" charset="0"/>
              </a:rPr>
            </a:br>
            <a:r>
              <a:rPr lang="en-US" sz="4800" b="1" dirty="0" smtClean="0">
                <a:solidFill>
                  <a:srgbClr val="FF9900"/>
                </a:solidFill>
                <a:latin typeface="Arial Rounded MT Bold" pitchFamily="34" charset="0"/>
              </a:rPr>
              <a:t>See p. 5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219200" y="46482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533400" y="4191000"/>
            <a:ext cx="190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4101" name="Picture 5" descr="MMj02866700000%5b1%5d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590800"/>
            <a:ext cx="25908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441A192F-4997-4C49-82F0-6D6E07C658E0}" type="datetime1">
              <a:rPr lang="en-US"/>
              <a:pPr/>
              <a:t>1/26/2010</a:t>
            </a:fld>
            <a:endParaRPr lang="en-US"/>
          </a:p>
        </p:txBody>
      </p:sp>
      <p:sp>
        <p:nvSpPr>
          <p:cNvPr id="225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2B0894F-BC4B-46B9-8BE4-34B4496EF8CA}" type="slidenum">
              <a:rPr lang="en-US"/>
              <a:pPr/>
              <a:t>20</a:t>
            </a:fld>
            <a:endParaRPr lang="en-US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chemeClr val="accent1"/>
                </a:solidFill>
                <a:latin typeface="Arial Rounded MT Bold" pitchFamily="34" charset="0"/>
              </a:rPr>
              <a:t>Federal Civil Rights Act of 1964</a:t>
            </a:r>
            <a:br>
              <a:rPr lang="en-US" sz="4000" b="1" dirty="0" smtClean="0">
                <a:solidFill>
                  <a:schemeClr val="accent1"/>
                </a:solidFill>
                <a:latin typeface="Arial Rounded MT Bold" pitchFamily="34" charset="0"/>
              </a:rPr>
            </a:br>
            <a:r>
              <a:rPr lang="en-US" sz="4000" b="1" dirty="0" smtClean="0">
                <a:solidFill>
                  <a:schemeClr val="accent1"/>
                </a:solidFill>
                <a:latin typeface="Arial Rounded MT Bold" pitchFamily="34" charset="0"/>
              </a:rPr>
              <a:t> Title VII</a:t>
            </a:r>
            <a:r>
              <a:rPr lang="en-US" sz="4000" dirty="0" smtClean="0">
                <a:latin typeface="Arial Rounded MT Bold" pitchFamily="34" charset="0"/>
              </a:rPr>
              <a:t>                   			</a:t>
            </a:r>
            <a:r>
              <a:rPr lang="en-US" sz="2000" dirty="0" smtClean="0">
                <a:solidFill>
                  <a:schemeClr val="tx1"/>
                </a:solidFill>
                <a:latin typeface="Arial Rounded MT Bold" pitchFamily="34" charset="0"/>
              </a:rPr>
              <a:t>p. 13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14600"/>
            <a:ext cx="8229600" cy="36163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b="1" smtClean="0">
                <a:latin typeface="Arial Rounded MT Bold" pitchFamily="34" charset="0"/>
              </a:rPr>
              <a:t>Prohibits employment discrimination due to an employee’s </a:t>
            </a:r>
            <a:r>
              <a:rPr lang="en-US" b="1" u="sng" smtClean="0">
                <a:solidFill>
                  <a:srgbClr val="FFCC00"/>
                </a:solidFill>
                <a:latin typeface="Arial Rounded MT Bold" pitchFamily="34" charset="0"/>
              </a:rPr>
              <a:t>protected</a:t>
            </a:r>
            <a:r>
              <a:rPr lang="en-US" b="1" smtClean="0">
                <a:latin typeface="Arial Rounded MT Bold" pitchFamily="34" charset="0"/>
              </a:rPr>
              <a:t> class of: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000" b="1" smtClean="0">
              <a:latin typeface="Arial Rounded MT Bold" pitchFamily="34" charset="0"/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4000" b="1" smtClean="0">
                <a:solidFill>
                  <a:srgbClr val="F3C605"/>
                </a:solidFill>
                <a:latin typeface="Arial Rounded MT Bold" pitchFamily="34" charset="0"/>
              </a:rPr>
              <a:t>Race, Color, Religion, Sex, National Origin, Age </a:t>
            </a:r>
            <a:r>
              <a:rPr lang="en-US" b="1" smtClean="0">
                <a:solidFill>
                  <a:srgbClr val="F3C605"/>
                </a:solidFill>
                <a:latin typeface="Arial Rounded MT Bold" pitchFamily="34" charset="0"/>
              </a:rPr>
              <a:t>(40+),</a:t>
            </a:r>
            <a:r>
              <a:rPr lang="en-US" sz="4000" b="1" smtClean="0">
                <a:solidFill>
                  <a:srgbClr val="F3C605"/>
                </a:solidFill>
                <a:latin typeface="Arial Rounded MT Bold" pitchFamily="34" charset="0"/>
              </a:rPr>
              <a:t> Disability or Genetic Information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solidFill>
                  <a:schemeClr val="accent1"/>
                </a:solidFill>
                <a:latin typeface="Arial Rounded MT Bold" pitchFamily="34" charset="0"/>
              </a:rPr>
              <a:t>The Genetic Information Nondiscrimination Act of 2008 (GINA)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8229600" cy="4530725"/>
          </a:xfrm>
        </p:spPr>
        <p:txBody>
          <a:bodyPr/>
          <a:lstStyle/>
          <a:p>
            <a:pPr eaLnBrk="1" hangingPunct="1"/>
            <a:r>
              <a:rPr lang="en-US" kern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Not legal </a:t>
            </a:r>
            <a:r>
              <a:rPr lang="en-US" kern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to discriminate against employees or applicants because of genetic information. </a:t>
            </a:r>
          </a:p>
          <a:p>
            <a:pPr eaLnBrk="1" hangingPunct="1"/>
            <a:r>
              <a:rPr lang="en-US" kern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Genetic information includes information about  individual's (or family member’s) genetic tests about any disease, disorder or condition.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A3CE9A-DE67-489F-9FDF-0C61948B9BE7}" type="datetime1">
              <a:rPr lang="en-US" smtClean="0"/>
              <a:pPr>
                <a:defRPr/>
              </a:pPr>
              <a:t>1/26/2010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F1422B-F376-4F44-B125-DEB635D17E65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495800" y="5791200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Effective: November 21, 2009.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0DBDC699-1ECA-4B84-BDDA-5F1E5D7C8C21}" type="datetime1">
              <a:rPr lang="en-US"/>
              <a:pPr/>
              <a:t>1/26/2010</a:t>
            </a:fld>
            <a:endParaRPr lang="en-US"/>
          </a:p>
        </p:txBody>
      </p:sp>
      <p:sp>
        <p:nvSpPr>
          <p:cNvPr id="235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17182E1-0EBE-4E61-BDE2-54A63DBA8961}" type="slidenum">
              <a:rPr lang="en-US"/>
              <a:pPr/>
              <a:t>22</a:t>
            </a:fld>
            <a:endParaRPr lang="en-US"/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990600"/>
            <a:ext cx="4495800" cy="4191000"/>
          </a:xfrm>
        </p:spPr>
        <p:txBody>
          <a:bodyPr/>
          <a:lstStyle/>
          <a:p>
            <a:pPr eaLnBrk="1" hangingPunct="1">
              <a:defRPr/>
            </a:pPr>
            <a:r>
              <a:rPr lang="en-US" sz="6600" b="1" dirty="0" smtClean="0">
                <a:solidFill>
                  <a:schemeClr val="accent1"/>
                </a:solidFill>
                <a:latin typeface="Arial Rounded MT Bold" pitchFamily="34" charset="0"/>
              </a:rPr>
              <a:t>How does it all fit together?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dirty="0" smtClean="0"/>
              <a:t>	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/>
          <p:cNvSpPr>
            <a:spLocks noChangeAspect="1" noChangeArrowheads="1" noTextEdit="1"/>
          </p:cNvSpPr>
          <p:nvPr/>
        </p:nvSpPr>
        <p:spPr bwMode="auto">
          <a:xfrm>
            <a:off x="0" y="1066800"/>
            <a:ext cx="82296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579" name="_s31750"/>
          <p:cNvSpPr>
            <a:spLocks noChangeArrowheads="1" noTextEdit="1"/>
          </p:cNvSpPr>
          <p:nvPr/>
        </p:nvSpPr>
        <p:spPr bwMode="auto">
          <a:xfrm>
            <a:off x="3581400" y="1981200"/>
            <a:ext cx="2209800" cy="1878013"/>
          </a:xfrm>
          <a:prstGeom prst="ellipse">
            <a:avLst/>
          </a:prstGeom>
          <a:solidFill>
            <a:srgbClr val="333399">
              <a:alpha val="50195"/>
            </a:srgbClr>
          </a:solidFill>
          <a:ln w="4699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4580" name="_s31752"/>
          <p:cNvSpPr>
            <a:spLocks noChangeArrowheads="1" noTextEdit="1"/>
          </p:cNvSpPr>
          <p:nvPr/>
        </p:nvSpPr>
        <p:spPr bwMode="auto">
          <a:xfrm>
            <a:off x="4267200" y="2971800"/>
            <a:ext cx="1981200" cy="1905000"/>
          </a:xfrm>
          <a:prstGeom prst="ellipse">
            <a:avLst/>
          </a:prstGeom>
          <a:solidFill>
            <a:srgbClr val="009999">
              <a:alpha val="50195"/>
            </a:srgbClr>
          </a:solidFill>
          <a:ln w="4699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4581" name="_s31753"/>
          <p:cNvSpPr>
            <a:spLocks noChangeArrowheads="1"/>
          </p:cNvSpPr>
          <p:nvPr/>
        </p:nvSpPr>
        <p:spPr bwMode="auto">
          <a:xfrm>
            <a:off x="6934200" y="3810000"/>
            <a:ext cx="1600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2400" b="1" dirty="0">
                <a:solidFill>
                  <a:srgbClr val="FFCC00"/>
                </a:solidFill>
                <a:latin typeface="Arial Rounded MT Bold" pitchFamily="34" charset="0"/>
              </a:rPr>
              <a:t>National Origin</a:t>
            </a:r>
          </a:p>
        </p:txBody>
      </p:sp>
      <p:sp>
        <p:nvSpPr>
          <p:cNvPr id="24582" name="_s31754"/>
          <p:cNvSpPr>
            <a:spLocks noChangeArrowheads="1" noTextEdit="1"/>
          </p:cNvSpPr>
          <p:nvPr/>
        </p:nvSpPr>
        <p:spPr bwMode="auto">
          <a:xfrm>
            <a:off x="2895600" y="3200400"/>
            <a:ext cx="2057400" cy="1676400"/>
          </a:xfrm>
          <a:prstGeom prst="ellipse">
            <a:avLst/>
          </a:prstGeom>
          <a:solidFill>
            <a:srgbClr val="99CC00">
              <a:alpha val="50195"/>
            </a:srgbClr>
          </a:solidFill>
          <a:ln w="4699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4583" name="_s31755"/>
          <p:cNvSpPr>
            <a:spLocks noChangeArrowheads="1"/>
          </p:cNvSpPr>
          <p:nvPr/>
        </p:nvSpPr>
        <p:spPr bwMode="auto">
          <a:xfrm>
            <a:off x="1114425" y="4314825"/>
            <a:ext cx="1870075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en-US" sz="2400" b="1">
              <a:latin typeface="Arial" charset="0"/>
            </a:endParaRP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228600" y="5867400"/>
            <a:ext cx="1644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b="1">
                <a:latin typeface="Arial" charset="0"/>
              </a:rPr>
              <a:t>Patient/Client</a:t>
            </a: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4800600" y="3352800"/>
            <a:ext cx="147955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b="1" dirty="0">
                <a:latin typeface="Arial" charset="0"/>
                <a:cs typeface="Times New Roman" pitchFamily="18" charset="0"/>
              </a:rPr>
              <a:t>Policies, MOU’s</a:t>
            </a:r>
            <a:r>
              <a:rPr lang="en-US" sz="1200" b="1" dirty="0">
                <a:latin typeface="Arial" charset="0"/>
                <a:cs typeface="Times New Roman" pitchFamily="18" charset="0"/>
              </a:rPr>
              <a:t> </a:t>
            </a:r>
            <a:r>
              <a:rPr lang="en-US" b="1" dirty="0">
                <a:latin typeface="Arial" charset="0"/>
                <a:cs typeface="Times New Roman" pitchFamily="18" charset="0"/>
              </a:rPr>
              <a:t>Procedures</a:t>
            </a:r>
          </a:p>
          <a:p>
            <a:pPr algn="ctr" eaLnBrk="1" hangingPunct="1"/>
            <a:r>
              <a:rPr lang="en-US" b="1" dirty="0">
                <a:latin typeface="Arial" charset="0"/>
                <a:cs typeface="Times New Roman" pitchFamily="18" charset="0"/>
              </a:rPr>
              <a:t>&amp;</a:t>
            </a:r>
          </a:p>
          <a:p>
            <a:pPr algn="ctr" eaLnBrk="1" hangingPunct="1"/>
            <a:r>
              <a:rPr lang="en-US" b="1" dirty="0">
                <a:latin typeface="Arial" charset="0"/>
                <a:cs typeface="Times New Roman" pitchFamily="18" charset="0"/>
              </a:rPr>
              <a:t>Laws</a:t>
            </a: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2895600" y="3733800"/>
            <a:ext cx="15049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b="1" dirty="0">
                <a:latin typeface="Arial" charset="0"/>
                <a:cs typeface="Times New Roman" pitchFamily="18" charset="0"/>
              </a:rPr>
              <a:t>Job </a:t>
            </a:r>
          </a:p>
          <a:p>
            <a:pPr eaLnBrk="1" hangingPunct="1"/>
            <a:r>
              <a:rPr lang="en-US" b="1" dirty="0">
                <a:latin typeface="Arial" charset="0"/>
                <a:cs typeface="Times New Roman" pitchFamily="18" charset="0"/>
              </a:rPr>
              <a:t>Description </a:t>
            </a:r>
          </a:p>
          <a:p>
            <a:pPr eaLnBrk="1" hangingPunct="1"/>
            <a:r>
              <a:rPr lang="en-US" b="1" dirty="0">
                <a:latin typeface="Arial" charset="0"/>
                <a:cs typeface="Times New Roman" pitchFamily="18" charset="0"/>
              </a:rPr>
              <a:t>&amp; Specs. </a:t>
            </a:r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3962400" y="2209800"/>
            <a:ext cx="16002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b="1" dirty="0">
                <a:latin typeface="Arial" charset="0"/>
                <a:cs typeface="Times New Roman" pitchFamily="18" charset="0"/>
              </a:rPr>
              <a:t>Standards </a:t>
            </a:r>
          </a:p>
          <a:p>
            <a:pPr algn="ctr" eaLnBrk="1" hangingPunct="1"/>
            <a:r>
              <a:rPr lang="en-US" b="1" dirty="0">
                <a:latin typeface="Arial" charset="0"/>
                <a:cs typeface="Times New Roman" pitchFamily="18" charset="0"/>
              </a:rPr>
              <a:t>Of </a:t>
            </a:r>
          </a:p>
          <a:p>
            <a:pPr algn="ctr" eaLnBrk="1" hangingPunct="1"/>
            <a:r>
              <a:rPr lang="en-US" b="1" dirty="0">
                <a:latin typeface="Arial" charset="0"/>
                <a:cs typeface="Times New Roman" pitchFamily="18" charset="0"/>
              </a:rPr>
              <a:t> Practice</a:t>
            </a:r>
            <a:endParaRPr lang="en-US" dirty="0">
              <a:latin typeface="Arial" charset="0"/>
            </a:endParaRPr>
          </a:p>
        </p:txBody>
      </p:sp>
      <p:sp>
        <p:nvSpPr>
          <p:cNvPr id="24588" name="Oval 12"/>
          <p:cNvSpPr>
            <a:spLocks noChangeArrowheads="1"/>
          </p:cNvSpPr>
          <p:nvPr/>
        </p:nvSpPr>
        <p:spPr bwMode="auto">
          <a:xfrm>
            <a:off x="685800" y="1295400"/>
            <a:ext cx="8001000" cy="5334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>
            <a:off x="5867400" y="16764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2400" b="1">
                <a:solidFill>
                  <a:srgbClr val="FFCC00"/>
                </a:solidFill>
                <a:latin typeface="Arial Rounded MT Bold" pitchFamily="34" charset="0"/>
              </a:rPr>
              <a:t>Age</a:t>
            </a:r>
          </a:p>
        </p:txBody>
      </p:sp>
      <p:sp>
        <p:nvSpPr>
          <p:cNvPr id="76814" name="Rectangle 14"/>
          <p:cNvSpPr>
            <a:spLocks noChangeArrowheads="1"/>
          </p:cNvSpPr>
          <p:nvPr/>
        </p:nvSpPr>
        <p:spPr bwMode="auto">
          <a:xfrm>
            <a:off x="6019800" y="2184400"/>
            <a:ext cx="1616075" cy="711200"/>
          </a:xfrm>
          <a:prstGeom prst="rect">
            <a:avLst/>
          </a:prstGeom>
          <a:noFill/>
          <a:ln w="9525" cap="rnd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2000" b="1" i="1">
                <a:latin typeface="Andy" pitchFamily="66" charset="0"/>
              </a:rPr>
              <a:t>Sexual</a:t>
            </a:r>
          </a:p>
          <a:p>
            <a:pPr eaLnBrk="1" hangingPunct="1"/>
            <a:r>
              <a:rPr lang="en-US" sz="2000" b="1" i="1">
                <a:latin typeface="Andy" pitchFamily="66" charset="0"/>
              </a:rPr>
              <a:t> Orientation</a:t>
            </a:r>
          </a:p>
        </p:txBody>
      </p:sp>
      <p:sp>
        <p:nvSpPr>
          <p:cNvPr id="24591" name="Text Box 15"/>
          <p:cNvSpPr txBox="1">
            <a:spLocks noChangeArrowheads="1"/>
          </p:cNvSpPr>
          <p:nvPr/>
        </p:nvSpPr>
        <p:spPr bwMode="auto">
          <a:xfrm>
            <a:off x="5257800" y="6003925"/>
            <a:ext cx="131127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en-US" sz="2000" b="1">
              <a:solidFill>
                <a:schemeClr val="tx2"/>
              </a:solidFill>
              <a:latin typeface="Andy" pitchFamily="66" charset="0"/>
            </a:endParaRPr>
          </a:p>
          <a:p>
            <a:pPr eaLnBrk="1" hangingPunct="1">
              <a:spcBef>
                <a:spcPct val="50000"/>
              </a:spcBef>
            </a:pPr>
            <a:endParaRPr lang="en-US" sz="2000" b="1">
              <a:solidFill>
                <a:schemeClr val="tx2"/>
              </a:solidFill>
              <a:latin typeface="Andy" pitchFamily="66" charset="0"/>
            </a:endParaRPr>
          </a:p>
        </p:txBody>
      </p:sp>
      <p:sp>
        <p:nvSpPr>
          <p:cNvPr id="76816" name="Text Box 16"/>
          <p:cNvSpPr txBox="1">
            <a:spLocks noChangeArrowheads="1"/>
          </p:cNvSpPr>
          <p:nvPr/>
        </p:nvSpPr>
        <p:spPr bwMode="auto">
          <a:xfrm>
            <a:off x="1600200" y="5089525"/>
            <a:ext cx="1143000" cy="406400"/>
          </a:xfrm>
          <a:prstGeom prst="rect">
            <a:avLst/>
          </a:prstGeom>
          <a:noFill/>
          <a:ln w="9525" cap="rnd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2000" b="1" i="1">
                <a:latin typeface="Andy" pitchFamily="66" charset="0"/>
              </a:rPr>
              <a:t>Gender</a:t>
            </a:r>
          </a:p>
        </p:txBody>
      </p:sp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3505200" y="60198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 b="1" dirty="0">
                <a:solidFill>
                  <a:srgbClr val="FFCC00"/>
                </a:solidFill>
                <a:latin typeface="Arial Rounded MT Bold" pitchFamily="34" charset="0"/>
              </a:rPr>
              <a:t>Race</a:t>
            </a:r>
          </a:p>
        </p:txBody>
      </p:sp>
      <p:sp>
        <p:nvSpPr>
          <p:cNvPr id="24594" name="Rectangle 18"/>
          <p:cNvSpPr>
            <a:spLocks noChangeArrowheads="1"/>
          </p:cNvSpPr>
          <p:nvPr/>
        </p:nvSpPr>
        <p:spPr bwMode="auto">
          <a:xfrm>
            <a:off x="5105400" y="5715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 b="1">
                <a:solidFill>
                  <a:srgbClr val="FFCC00"/>
                </a:solidFill>
                <a:latin typeface="Arial Rounded MT Bold" pitchFamily="34" charset="0"/>
              </a:rPr>
              <a:t>Religion</a:t>
            </a:r>
          </a:p>
        </p:txBody>
      </p:sp>
      <p:sp>
        <p:nvSpPr>
          <p:cNvPr id="76819" name="Text Box 19"/>
          <p:cNvSpPr txBox="1">
            <a:spLocks noChangeArrowheads="1"/>
          </p:cNvSpPr>
          <p:nvPr/>
        </p:nvSpPr>
        <p:spPr bwMode="auto">
          <a:xfrm>
            <a:off x="914400" y="3581400"/>
            <a:ext cx="990600" cy="650875"/>
          </a:xfrm>
          <a:prstGeom prst="rect">
            <a:avLst/>
          </a:prstGeom>
          <a:noFill/>
          <a:ln w="9525" cap="rnd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b="1" i="1">
                <a:latin typeface="Andy" pitchFamily="66" charset="0"/>
              </a:rPr>
              <a:t>Marital</a:t>
            </a:r>
            <a:r>
              <a:rPr lang="en-US" sz="1600" b="1">
                <a:latin typeface="Andy" pitchFamily="66" charset="0"/>
              </a:rPr>
              <a:t> </a:t>
            </a:r>
            <a:r>
              <a:rPr lang="en-US" b="1" i="1">
                <a:latin typeface="Andy" pitchFamily="66" charset="0"/>
              </a:rPr>
              <a:t>Status</a:t>
            </a:r>
          </a:p>
        </p:txBody>
      </p:sp>
      <p:sp>
        <p:nvSpPr>
          <p:cNvPr id="24596" name="AutoShape 20" descr="Sphere"/>
          <p:cNvSpPr>
            <a:spLocks noChangeArrowheads="1"/>
          </p:cNvSpPr>
          <p:nvPr/>
        </p:nvSpPr>
        <p:spPr bwMode="auto">
          <a:xfrm>
            <a:off x="4038600" y="2971800"/>
            <a:ext cx="838200" cy="990600"/>
          </a:xfrm>
          <a:prstGeom prst="star4">
            <a:avLst>
              <a:gd name="adj" fmla="val 12500"/>
            </a:avLst>
          </a:prstGeom>
          <a:pattFill prst="sphere">
            <a:fgClr>
              <a:srgbClr val="FFFF00"/>
            </a:fgClr>
            <a:bgClr>
              <a:srgbClr val="FFFFFF"/>
            </a:bgClr>
          </a:pattFill>
          <a:ln w="9525">
            <a:solidFill>
              <a:srgbClr val="321BDD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7" name="Text Box 22"/>
          <p:cNvSpPr txBox="1">
            <a:spLocks noChangeArrowheads="1"/>
          </p:cNvSpPr>
          <p:nvPr/>
        </p:nvSpPr>
        <p:spPr bwMode="auto">
          <a:xfrm>
            <a:off x="914400" y="365125"/>
            <a:ext cx="7696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000" b="1">
                <a:latin typeface="Arial Rounded MT Bold" pitchFamily="34" charset="0"/>
                <a:cs typeface="Times New Roman" pitchFamily="18" charset="0"/>
              </a:rPr>
              <a:t>Work Environment - </a:t>
            </a:r>
            <a:r>
              <a:rPr lang="en-US" sz="2000" b="1">
                <a:latin typeface="Arial Rounded MT Bold" pitchFamily="34" charset="0"/>
              </a:rPr>
              <a:t> </a:t>
            </a:r>
            <a:r>
              <a:rPr lang="en-US" sz="2000" b="1">
                <a:latin typeface="Arial Rounded MT Bold" pitchFamily="34" charset="0"/>
                <a:cs typeface="Times New Roman" pitchFamily="18" charset="0"/>
              </a:rPr>
              <a:t>Key Federal, California, &amp; County Harassment/ Discrimination Protections </a:t>
            </a:r>
          </a:p>
        </p:txBody>
      </p:sp>
      <p:sp>
        <p:nvSpPr>
          <p:cNvPr id="24598" name="Text Box 23"/>
          <p:cNvSpPr txBox="1">
            <a:spLocks noChangeArrowheads="1"/>
          </p:cNvSpPr>
          <p:nvPr/>
        </p:nvSpPr>
        <p:spPr bwMode="auto">
          <a:xfrm>
            <a:off x="990600" y="28956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 b="1" dirty="0">
                <a:solidFill>
                  <a:srgbClr val="FFCC00"/>
                </a:solidFill>
                <a:latin typeface="Arial Rounded MT Bold" pitchFamily="34" charset="0"/>
              </a:rPr>
              <a:t>Color</a:t>
            </a:r>
          </a:p>
        </p:txBody>
      </p:sp>
      <p:sp>
        <p:nvSpPr>
          <p:cNvPr id="24599" name="Text Box 24"/>
          <p:cNvSpPr txBox="1">
            <a:spLocks noChangeArrowheads="1"/>
          </p:cNvSpPr>
          <p:nvPr/>
        </p:nvSpPr>
        <p:spPr bwMode="auto">
          <a:xfrm>
            <a:off x="2743200" y="16764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 b="1">
                <a:solidFill>
                  <a:srgbClr val="FFCC00"/>
                </a:solidFill>
                <a:latin typeface="Arial Rounded MT Bold" pitchFamily="34" charset="0"/>
              </a:rPr>
              <a:t>Sex</a:t>
            </a:r>
          </a:p>
        </p:txBody>
      </p:sp>
      <p:sp>
        <p:nvSpPr>
          <p:cNvPr id="76825" name="Text Box 25"/>
          <p:cNvSpPr txBox="1">
            <a:spLocks noChangeArrowheads="1"/>
          </p:cNvSpPr>
          <p:nvPr/>
        </p:nvSpPr>
        <p:spPr bwMode="auto">
          <a:xfrm>
            <a:off x="6705600" y="3124200"/>
            <a:ext cx="1295400" cy="406400"/>
          </a:xfrm>
          <a:prstGeom prst="rect">
            <a:avLst/>
          </a:prstGeom>
          <a:noFill/>
          <a:ln w="9525" cap="rnd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 b="1" i="1">
                <a:latin typeface="Andy" pitchFamily="66" charset="0"/>
              </a:rPr>
              <a:t>Ancestry</a:t>
            </a:r>
          </a:p>
        </p:txBody>
      </p:sp>
      <p:sp>
        <p:nvSpPr>
          <p:cNvPr id="76826" name="Text Box 26"/>
          <p:cNvSpPr txBox="1">
            <a:spLocks noChangeArrowheads="1"/>
          </p:cNvSpPr>
          <p:nvPr/>
        </p:nvSpPr>
        <p:spPr bwMode="auto">
          <a:xfrm>
            <a:off x="2209800" y="2362200"/>
            <a:ext cx="1295400" cy="650875"/>
          </a:xfrm>
          <a:prstGeom prst="rect">
            <a:avLst/>
          </a:prstGeom>
          <a:noFill/>
          <a:ln w="9525" cap="rnd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b="1" i="1" dirty="0">
                <a:latin typeface="Andy" pitchFamily="66" charset="0"/>
              </a:rPr>
              <a:t>Medical Condition</a:t>
            </a:r>
          </a:p>
        </p:txBody>
      </p:sp>
      <p:sp>
        <p:nvSpPr>
          <p:cNvPr id="76827" name="Text Box 27"/>
          <p:cNvSpPr txBox="1">
            <a:spLocks noChangeArrowheads="1"/>
          </p:cNvSpPr>
          <p:nvPr/>
        </p:nvSpPr>
        <p:spPr bwMode="auto">
          <a:xfrm>
            <a:off x="2895600" y="5257800"/>
            <a:ext cx="2209800" cy="707886"/>
          </a:xfrm>
          <a:prstGeom prst="rect">
            <a:avLst/>
          </a:prstGeom>
          <a:noFill/>
          <a:ln w="9525" cap="rnd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000" b="1" i="1" dirty="0">
                <a:latin typeface="Andy" pitchFamily="66" charset="0"/>
              </a:rPr>
              <a:t>Denial </a:t>
            </a:r>
            <a:r>
              <a:rPr lang="en-US" sz="2000" b="1" i="1" dirty="0" smtClean="0">
                <a:latin typeface="Andy" pitchFamily="66" charset="0"/>
              </a:rPr>
              <a:t>FMLA (if eligible)</a:t>
            </a:r>
            <a:endParaRPr lang="en-US" sz="2000" b="1" i="1" dirty="0">
              <a:latin typeface="Andy" pitchFamily="66" charset="0"/>
            </a:endParaRPr>
          </a:p>
        </p:txBody>
      </p:sp>
      <p:sp>
        <p:nvSpPr>
          <p:cNvPr id="76830" name="Rectangle 30"/>
          <p:cNvSpPr>
            <a:spLocks noChangeArrowheads="1"/>
          </p:cNvSpPr>
          <p:nvPr/>
        </p:nvSpPr>
        <p:spPr bwMode="auto">
          <a:xfrm>
            <a:off x="6400800" y="4876800"/>
            <a:ext cx="1219200" cy="711200"/>
          </a:xfrm>
          <a:prstGeom prst="rect">
            <a:avLst/>
          </a:prstGeom>
          <a:noFill/>
          <a:ln w="9525" cap="rnd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 i="1">
                <a:latin typeface="Andy" pitchFamily="66" charset="0"/>
              </a:rPr>
              <a:t>Religion &amp; </a:t>
            </a:r>
            <a:r>
              <a:rPr lang="en-US" sz="2000" b="1" i="1" u="sng">
                <a:latin typeface="Andy" pitchFamily="66" charset="0"/>
              </a:rPr>
              <a:t>Creed</a:t>
            </a:r>
            <a:endParaRPr lang="en-US" sz="1600" b="1" i="1" u="sng">
              <a:latin typeface="Andy" pitchFamily="66" charset="0"/>
            </a:endParaRPr>
          </a:p>
        </p:txBody>
      </p:sp>
      <p:sp>
        <p:nvSpPr>
          <p:cNvPr id="24604" name="Rectangle 31"/>
          <p:cNvSpPr>
            <a:spLocks noChangeArrowheads="1"/>
          </p:cNvSpPr>
          <p:nvPr/>
        </p:nvSpPr>
        <p:spPr bwMode="auto">
          <a:xfrm>
            <a:off x="1143000" y="44958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FFCC00"/>
                </a:solidFill>
                <a:latin typeface="Arial Rounded MT Bold" pitchFamily="34" charset="0"/>
              </a:rPr>
              <a:t>Disability</a:t>
            </a:r>
          </a:p>
        </p:txBody>
      </p:sp>
      <p:sp>
        <p:nvSpPr>
          <p:cNvPr id="24605" name="Text Box 32"/>
          <p:cNvSpPr txBox="1">
            <a:spLocks noChangeArrowheads="1"/>
          </p:cNvSpPr>
          <p:nvPr/>
        </p:nvSpPr>
        <p:spPr bwMode="auto">
          <a:xfrm>
            <a:off x="152400" y="5622925"/>
            <a:ext cx="144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b="1" i="1">
              <a:solidFill>
                <a:srgbClr val="FFFF00"/>
              </a:solidFill>
              <a:latin typeface="Andy" pitchFamily="66" charset="0"/>
            </a:endParaRPr>
          </a:p>
        </p:txBody>
      </p:sp>
      <p:sp>
        <p:nvSpPr>
          <p:cNvPr id="24606" name="Text Box 34"/>
          <p:cNvSpPr txBox="1">
            <a:spLocks noChangeArrowheads="1"/>
          </p:cNvSpPr>
          <p:nvPr/>
        </p:nvSpPr>
        <p:spPr bwMode="auto">
          <a:xfrm>
            <a:off x="381000" y="56388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/>
          </a:p>
        </p:txBody>
      </p:sp>
      <p:sp>
        <p:nvSpPr>
          <p:cNvPr id="24607" name="Text Box 35"/>
          <p:cNvSpPr txBox="1">
            <a:spLocks noChangeArrowheads="1"/>
          </p:cNvSpPr>
          <p:nvPr/>
        </p:nvSpPr>
        <p:spPr bwMode="auto">
          <a:xfrm>
            <a:off x="304800" y="6248400"/>
            <a:ext cx="1752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FFCC00"/>
                </a:solidFill>
                <a:latin typeface="Arial Rounded MT Bold" pitchFamily="34" charset="0"/>
              </a:rPr>
              <a:t>Federal</a:t>
            </a:r>
          </a:p>
        </p:txBody>
      </p:sp>
      <p:sp>
        <p:nvSpPr>
          <p:cNvPr id="24608" name="Text Box 36"/>
          <p:cNvSpPr txBox="1">
            <a:spLocks noChangeArrowheads="1"/>
          </p:cNvSpPr>
          <p:nvPr/>
        </p:nvSpPr>
        <p:spPr bwMode="auto">
          <a:xfrm>
            <a:off x="7543800" y="5943600"/>
            <a:ext cx="1371600" cy="711200"/>
          </a:xfrm>
          <a:prstGeom prst="rect">
            <a:avLst/>
          </a:prstGeom>
          <a:noFill/>
          <a:ln w="9525" cap="rnd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latin typeface="Arial Rounded MT Bold" pitchFamily="34" charset="0"/>
              </a:rPr>
              <a:t>State &amp; County</a:t>
            </a:r>
          </a:p>
        </p:txBody>
      </p:sp>
      <p:sp>
        <p:nvSpPr>
          <p:cNvPr id="24609" name="AutoShape 38" descr="Sphere"/>
          <p:cNvSpPr>
            <a:spLocks noChangeArrowheads="1"/>
          </p:cNvSpPr>
          <p:nvPr/>
        </p:nvSpPr>
        <p:spPr bwMode="auto">
          <a:xfrm>
            <a:off x="228600" y="4724400"/>
            <a:ext cx="838200" cy="990600"/>
          </a:xfrm>
          <a:prstGeom prst="star4">
            <a:avLst>
              <a:gd name="adj" fmla="val 12500"/>
            </a:avLst>
          </a:prstGeom>
          <a:pattFill prst="sphere">
            <a:fgClr>
              <a:srgbClr val="FFFF00"/>
            </a:fgClr>
            <a:bgClr>
              <a:srgbClr val="FFFFFF"/>
            </a:bgClr>
          </a:pattFill>
          <a:ln w="9525">
            <a:solidFill>
              <a:srgbClr val="321BDD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10" name="Text Box 39"/>
          <p:cNvSpPr txBox="1">
            <a:spLocks noChangeArrowheads="1"/>
          </p:cNvSpPr>
          <p:nvPr/>
        </p:nvSpPr>
        <p:spPr bwMode="auto">
          <a:xfrm>
            <a:off x="304800" y="1371600"/>
            <a:ext cx="892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p. 15</a:t>
            </a:r>
          </a:p>
        </p:txBody>
      </p:sp>
      <p:sp>
        <p:nvSpPr>
          <p:cNvPr id="24612" name="Text Box 36"/>
          <p:cNvSpPr txBox="1">
            <a:spLocks noChangeArrowheads="1"/>
          </p:cNvSpPr>
          <p:nvPr/>
        </p:nvSpPr>
        <p:spPr bwMode="auto">
          <a:xfrm>
            <a:off x="3962400" y="1295400"/>
            <a:ext cx="1752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>
                <a:solidFill>
                  <a:srgbClr val="FFCC00"/>
                </a:solidFill>
                <a:latin typeface="Arial Rounded MT Bold" pitchFamily="34" charset="0"/>
              </a:rPr>
              <a:t>Genetic Info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76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2000"/>
                                        <p:tgtEl>
                                          <p:spTgt spid="76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2000"/>
                                        <p:tgtEl>
                                          <p:spTgt spid="76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2000"/>
                                        <p:tgtEl>
                                          <p:spTgt spid="76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2000"/>
                                        <p:tgtEl>
                                          <p:spTgt spid="76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2000"/>
                                        <p:tgtEl>
                                          <p:spTgt spid="76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0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2000"/>
                                        <p:tgtEl>
                                          <p:spTgt spid="76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14" grpId="0" animBg="1"/>
      <p:bldP spid="76816" grpId="0" animBg="1"/>
      <p:bldP spid="76819" grpId="0" animBg="1"/>
      <p:bldP spid="76825" grpId="0" animBg="1"/>
      <p:bldP spid="76826" grpId="0" animBg="1"/>
      <p:bldP spid="76827" grpId="0" animBg="1"/>
      <p:bldP spid="7683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EE4A87E-8024-4D57-B1D7-B27F44E301B3}" type="datetime1">
              <a:rPr lang="en-US"/>
              <a:pPr/>
              <a:t>1/26/2010</a:t>
            </a:fld>
            <a:endParaRPr lang="en-US"/>
          </a:p>
        </p:txBody>
      </p:sp>
      <p:sp>
        <p:nvSpPr>
          <p:cNvPr id="2560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68EEEC4-EA8E-44AE-9C76-E50AE543D6DD}" type="slidenum">
              <a:rPr lang="en-US"/>
              <a:pPr/>
              <a:t>24</a:t>
            </a:fld>
            <a:endParaRPr lang="en-US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chemeClr val="accent1"/>
                </a:solidFill>
                <a:latin typeface="Arial Rounded MT Bold" pitchFamily="34" charset="0"/>
              </a:rPr>
              <a:t>EEOC Guidelines for Title VII</a:t>
            </a:r>
            <a:r>
              <a:rPr lang="en-US" sz="2400" b="1" dirty="0" smtClean="0">
                <a:latin typeface="Arial Rounded MT Bold" pitchFamily="34" charset="0"/>
              </a:rPr>
              <a:t> 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530725"/>
          </a:xfrm>
        </p:spPr>
        <p:txBody>
          <a:bodyPr/>
          <a:lstStyle/>
          <a:p>
            <a:pPr marL="290513" indent="-290513" eaLnBrk="1" hangingPunct="1">
              <a:lnSpc>
                <a:spcPct val="90000"/>
              </a:lnSpc>
              <a:buFont typeface="Wingdings" pitchFamily="2" charset="2"/>
              <a:buNone/>
              <a:tabLst>
                <a:tab pos="401638" algn="l"/>
              </a:tabLst>
              <a:defRPr/>
            </a:pPr>
            <a:r>
              <a:rPr lang="en-US" sz="3600" b="1" dirty="0" smtClean="0">
                <a:latin typeface="Arial Rounded MT Bold" pitchFamily="34" charset="0"/>
              </a:rPr>
              <a:t>Harassment is </a:t>
            </a:r>
            <a:r>
              <a:rPr lang="en-US" sz="2800" b="1" dirty="0" smtClean="0">
                <a:latin typeface="Arial Rounded MT Bold" pitchFamily="34" charset="0"/>
              </a:rPr>
              <a:t>a</a:t>
            </a:r>
            <a:r>
              <a:rPr lang="en-US" sz="2800" b="1" dirty="0" smtClean="0">
                <a:latin typeface="Arial Rounded MT Bold" pitchFamily="34" charset="0"/>
              </a:rPr>
              <a:t>ny </a:t>
            </a:r>
            <a:r>
              <a:rPr lang="en-US" sz="2800" b="1" dirty="0" smtClean="0">
                <a:latin typeface="Arial Rounded MT Bold" pitchFamily="34" charset="0"/>
              </a:rPr>
              <a:t>practice that </a:t>
            </a:r>
            <a:r>
              <a:rPr lang="en-US" sz="2800" b="1" dirty="0" smtClean="0">
                <a:latin typeface="Arial Rounded MT Bold" pitchFamily="34" charset="0"/>
              </a:rPr>
              <a:t> targets </a:t>
            </a:r>
            <a:r>
              <a:rPr lang="en-US" sz="2800" b="1" dirty="0" smtClean="0">
                <a:latin typeface="Arial Rounded MT Bold" pitchFamily="34" charset="0"/>
              </a:rPr>
              <a:t>an individual’s protected rights and:</a:t>
            </a:r>
          </a:p>
          <a:p>
            <a:pPr marL="290513" indent="-290513" eaLnBrk="1" hangingPunct="1">
              <a:lnSpc>
                <a:spcPct val="90000"/>
              </a:lnSpc>
              <a:buFont typeface="Wingdings" pitchFamily="2" charset="2"/>
              <a:buNone/>
              <a:tabLst>
                <a:tab pos="401638" algn="l"/>
              </a:tabLst>
              <a:defRPr/>
            </a:pPr>
            <a:endParaRPr lang="en-US" sz="2800" b="1" dirty="0" smtClean="0">
              <a:latin typeface="Arial Rounded MT Bold" pitchFamily="34" charset="0"/>
            </a:endParaRPr>
          </a:p>
          <a:p>
            <a:pPr marL="290513" indent="-290513" eaLnBrk="1" hangingPunct="1">
              <a:lnSpc>
                <a:spcPct val="90000"/>
              </a:lnSpc>
              <a:buFont typeface="Wingdings" pitchFamily="2" charset="2"/>
              <a:buChar char="ü"/>
              <a:tabLst>
                <a:tab pos="401638" algn="l"/>
              </a:tabLst>
              <a:defRPr/>
            </a:pPr>
            <a:r>
              <a:rPr lang="en-US" b="1" dirty="0" smtClean="0">
                <a:latin typeface="Arial Rounded MT Bold" pitchFamily="34" charset="0"/>
              </a:rPr>
              <a:t>Negatively affects his/her work </a:t>
            </a:r>
            <a:r>
              <a:rPr lang="en-US" b="1" i="1" u="sng" dirty="0" smtClean="0">
                <a:solidFill>
                  <a:srgbClr val="FFFF00"/>
                </a:solidFill>
                <a:latin typeface="Arial Rounded MT Bold" pitchFamily="34" charset="0"/>
              </a:rPr>
              <a:t>performance</a:t>
            </a:r>
            <a:r>
              <a:rPr lang="en-US" b="1" dirty="0" smtClean="0">
                <a:latin typeface="Arial Rounded MT Bold" pitchFamily="34" charset="0"/>
              </a:rPr>
              <a:t>, or </a:t>
            </a:r>
          </a:p>
          <a:p>
            <a:pPr marL="290513" indent="-290513" eaLnBrk="1" hangingPunct="1">
              <a:lnSpc>
                <a:spcPct val="90000"/>
              </a:lnSpc>
              <a:buFont typeface="Wingdings" pitchFamily="2" charset="2"/>
              <a:buChar char="ü"/>
              <a:tabLst>
                <a:tab pos="401638" algn="l"/>
              </a:tabLst>
              <a:defRPr/>
            </a:pPr>
            <a:r>
              <a:rPr lang="en-US" b="1" dirty="0" smtClean="0">
                <a:latin typeface="Arial Rounded MT Bold" pitchFamily="34" charset="0"/>
              </a:rPr>
              <a:t>Undermines his/her sense of personal </a:t>
            </a:r>
            <a:r>
              <a:rPr lang="en-US" b="1" i="1" u="sng" dirty="0" smtClean="0">
                <a:solidFill>
                  <a:srgbClr val="FFFF00"/>
                </a:solidFill>
                <a:latin typeface="Arial Rounded MT Bold" pitchFamily="34" charset="0"/>
              </a:rPr>
              <a:t>dignity</a:t>
            </a:r>
            <a:r>
              <a:rPr lang="en-US" b="1" dirty="0" smtClean="0">
                <a:latin typeface="Arial Rounded MT Bold" pitchFamily="34" charset="0"/>
              </a:rPr>
              <a:t>. </a:t>
            </a:r>
          </a:p>
          <a:p>
            <a:pPr marL="290513" indent="-290513" eaLnBrk="1" hangingPunct="1">
              <a:lnSpc>
                <a:spcPct val="90000"/>
              </a:lnSpc>
              <a:buFont typeface="Wingdings" pitchFamily="2" charset="2"/>
              <a:buChar char="ü"/>
              <a:tabLst>
                <a:tab pos="401638" algn="l"/>
              </a:tabLst>
              <a:defRPr/>
            </a:pPr>
            <a:r>
              <a:rPr lang="en-US" b="1" dirty="0" smtClean="0">
                <a:latin typeface="Arial Rounded MT Bold" pitchFamily="34" charset="0"/>
              </a:rPr>
              <a:t>Affects their </a:t>
            </a:r>
            <a:r>
              <a:rPr lang="en-US" b="1" i="1" dirty="0" smtClean="0">
                <a:latin typeface="Arial Rounded MT Bold" pitchFamily="34" charset="0"/>
              </a:rPr>
              <a:t>continued</a:t>
            </a:r>
            <a:r>
              <a:rPr lang="en-US" b="1" dirty="0" smtClean="0">
                <a:latin typeface="Arial Rounded MT Bold" pitchFamily="34" charset="0"/>
              </a:rPr>
              <a:t> employment status</a:t>
            </a:r>
            <a:r>
              <a:rPr lang="en-US" dirty="0" smtClean="0">
                <a:latin typeface="Arial Rounded MT Bold" pitchFamily="34" charset="0"/>
              </a:rPr>
              <a:t> </a:t>
            </a:r>
          </a:p>
        </p:txBody>
      </p:sp>
      <p:sp>
        <p:nvSpPr>
          <p:cNvPr id="25606" name="Text Box 4"/>
          <p:cNvSpPr txBox="1">
            <a:spLocks noChangeArrowheads="1"/>
          </p:cNvSpPr>
          <p:nvPr/>
        </p:nvSpPr>
        <p:spPr bwMode="auto">
          <a:xfrm>
            <a:off x="304800" y="1371600"/>
            <a:ext cx="106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p. 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637762AE-10A7-453F-BDA9-0912290350EB}" type="datetime1">
              <a:rPr lang="en-US"/>
              <a:pPr/>
              <a:t>1/26/2010</a:t>
            </a:fld>
            <a:endParaRPr lang="en-US"/>
          </a:p>
        </p:txBody>
      </p:sp>
      <p:sp>
        <p:nvSpPr>
          <p:cNvPr id="2662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C2965B-4818-475B-A950-3C6A85AFE4BD}" type="slidenum">
              <a:rPr lang="en-US"/>
              <a:pPr/>
              <a:t>25</a:t>
            </a:fld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chemeClr val="accent1"/>
                </a:solidFill>
                <a:latin typeface="Arial Rounded MT Bold" pitchFamily="34" charset="0"/>
              </a:rPr>
              <a:t>Two types of workplace harassment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895600"/>
            <a:ext cx="7924800" cy="2133600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latin typeface="Arial Rounded MT Bold" pitchFamily="34" charset="0"/>
              </a:rPr>
              <a:t>1.	Quid Pro Quo – Sexual Harassment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endParaRPr lang="en-US" b="1" dirty="0" smtClean="0">
              <a:latin typeface="Arial Rounded MT Bold" pitchFamily="34" charset="0"/>
            </a:endParaRP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latin typeface="Arial Rounded MT Bold" pitchFamily="34" charset="0"/>
              </a:rPr>
              <a:t>2.	Hostile Environment Harassment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A5773897-E7B1-4FA9-8698-928C82A93470}" type="datetime1">
              <a:rPr lang="en-US"/>
              <a:pPr/>
              <a:t>1/26/2010</a:t>
            </a:fld>
            <a:endParaRPr lang="en-US"/>
          </a:p>
        </p:txBody>
      </p:sp>
      <p:sp>
        <p:nvSpPr>
          <p:cNvPr id="2765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EA39C28-ADB4-4B6B-8470-0641EAD73052}" type="slidenum">
              <a:rPr lang="en-US"/>
              <a:pPr/>
              <a:t>26</a:t>
            </a:fld>
            <a:endParaRPr lang="en-US"/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6000" b="1" dirty="0" smtClean="0">
                <a:solidFill>
                  <a:schemeClr val="accent1"/>
                </a:solidFill>
                <a:latin typeface="Arial Rounded MT Bold" pitchFamily="34" charset="0"/>
                <a:cs typeface="Times New Roman" pitchFamily="18" charset="0"/>
              </a:rPr>
              <a:t>Quid Pro Quo		</a:t>
            </a:r>
            <a:r>
              <a:rPr lang="en-US" sz="2400" b="1" dirty="0" smtClean="0">
                <a:solidFill>
                  <a:schemeClr val="tx1"/>
                </a:solidFill>
                <a:latin typeface="Arial Rounded MT Bold" pitchFamily="34" charset="0"/>
                <a:cs typeface="Times New Roman" pitchFamily="18" charset="0"/>
              </a:rPr>
              <a:t>p. 18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4495800"/>
          </a:xfrm>
        </p:spPr>
        <p:txBody>
          <a:bodyPr/>
          <a:lstStyle/>
          <a:p>
            <a:pPr marL="855663" indent="-855663" eaLnBrk="1" hangingPunct="1">
              <a:buClr>
                <a:srgbClr val="FF9900"/>
              </a:buClr>
              <a:buSzPct val="125000"/>
              <a:buFont typeface="Wingdings" pitchFamily="2" charset="2"/>
              <a:buAutoNum type="arabicPeriod"/>
              <a:defRPr/>
            </a:pPr>
            <a:r>
              <a:rPr lang="en-US" sz="4000" b="1" dirty="0" smtClean="0">
                <a:latin typeface="Arial Rounded MT Bold" pitchFamily="34" charset="0"/>
                <a:cs typeface="Times New Roman" pitchFamily="18" charset="0"/>
              </a:rPr>
              <a:t>Latin term  meaning ‘an exchange’.</a:t>
            </a:r>
            <a:r>
              <a:rPr lang="en-US" dirty="0" smtClean="0">
                <a:latin typeface="Arial Rounded MT Bold" pitchFamily="34" charset="0"/>
                <a:cs typeface="Times New Roman" pitchFamily="18" charset="0"/>
              </a:rPr>
              <a:t> </a:t>
            </a:r>
          </a:p>
          <a:p>
            <a:pPr marL="855663" indent="-855663" eaLnBrk="1" hangingPunct="1">
              <a:buFont typeface="Wingdings" pitchFamily="2" charset="2"/>
              <a:buNone/>
              <a:defRPr/>
            </a:pPr>
            <a:endParaRPr lang="en-US" dirty="0" smtClean="0">
              <a:latin typeface="Arial Rounded MT Bold" pitchFamily="34" charset="0"/>
              <a:cs typeface="Times New Roman" pitchFamily="18" charset="0"/>
            </a:endParaRPr>
          </a:p>
          <a:p>
            <a:pPr marL="855663" indent="-855663" eaLnBrk="1" hangingPunct="1">
              <a:defRPr/>
            </a:pPr>
            <a:r>
              <a:rPr lang="en-US" sz="3500" b="1" dirty="0" smtClean="0">
                <a:latin typeface="Arial Rounded MT Bold" pitchFamily="34" charset="0"/>
                <a:cs typeface="Times New Roman" pitchFamily="18" charset="0"/>
              </a:rPr>
              <a:t>In the </a:t>
            </a:r>
            <a:r>
              <a:rPr lang="en-US" sz="3500" b="1" i="1" u="sng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workplace</a:t>
            </a:r>
            <a:r>
              <a:rPr lang="en-US" sz="3500" b="1" dirty="0" smtClean="0">
                <a:latin typeface="Arial Rounded MT Bold" pitchFamily="34" charset="0"/>
                <a:cs typeface="Times New Roman" pitchFamily="18" charset="0"/>
              </a:rPr>
              <a:t>  the exchange is between employees…</a:t>
            </a:r>
          </a:p>
          <a:p>
            <a:pPr marL="855663" indent="-855663" eaLnBrk="1" hangingPunct="1">
              <a:defRPr/>
            </a:pPr>
            <a:r>
              <a:rPr lang="en-US" sz="3500" b="1" dirty="0" smtClean="0">
                <a:latin typeface="Arial Rounded MT Bold" pitchFamily="34" charset="0"/>
                <a:cs typeface="Times New Roman" pitchFamily="18" charset="0"/>
              </a:rPr>
              <a:t>Individual suffers a </a:t>
            </a:r>
            <a:r>
              <a:rPr lang="en-US" sz="3500" b="1" u="sng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job detriment</a:t>
            </a:r>
            <a:r>
              <a:rPr lang="en-US" sz="3500" b="1" dirty="0" smtClean="0">
                <a:latin typeface="Arial Rounded MT Bold" pitchFamily="34" charset="0"/>
                <a:cs typeface="Times New Roman" pitchFamily="18" charset="0"/>
              </a:rPr>
              <a:t> for refusing …a sexual advance</a:t>
            </a:r>
          </a:p>
          <a:p>
            <a:pPr marL="855663" indent="-855663" eaLnBrk="1" hangingPunct="1">
              <a:buFont typeface="Wingdings" pitchFamily="2" charset="2"/>
              <a:buNone/>
              <a:defRPr/>
            </a:pPr>
            <a:endParaRPr lang="en-US" sz="3500" b="1" dirty="0" smtClean="0">
              <a:latin typeface="Arial Rounded MT Bold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0A1306D3-4798-4A6A-ADF5-466620B55AAC}" type="datetime1">
              <a:rPr lang="en-US"/>
              <a:pPr/>
              <a:t>1/26/2010</a:t>
            </a:fld>
            <a:endParaRPr lang="en-US"/>
          </a:p>
        </p:txBody>
      </p:sp>
      <p:sp>
        <p:nvSpPr>
          <p:cNvPr id="286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D48497-7010-43B1-906F-BE8D4646FF71}" type="slidenum">
              <a:rPr lang="en-US"/>
              <a:pPr/>
              <a:t>27</a:t>
            </a:fld>
            <a:endParaRPr lang="en-US"/>
          </a:p>
        </p:txBody>
      </p:sp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accent1"/>
                </a:solidFill>
              </a:rPr>
              <a:t>Job Detriments include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590800"/>
            <a:ext cx="7696200" cy="32766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u="sng" dirty="0" smtClean="0">
                <a:solidFill>
                  <a:srgbClr val="FFFF00"/>
                </a:solidFill>
                <a:latin typeface="Arial Rounded MT Bold" pitchFamily="34" charset="0"/>
              </a:rPr>
              <a:t>Not  </a:t>
            </a:r>
            <a:r>
              <a:rPr lang="en-US" sz="3600" b="1" dirty="0" smtClean="0">
                <a:latin typeface="Arial Rounded MT Bold" pitchFamily="34" charset="0"/>
              </a:rPr>
              <a:t>  receiving:</a:t>
            </a:r>
          </a:p>
          <a:p>
            <a:pPr eaLnBrk="1" hangingPunct="1">
              <a:defRPr/>
            </a:pPr>
            <a:r>
              <a:rPr lang="en-US" sz="3600" b="1" dirty="0" smtClean="0">
                <a:latin typeface="Arial Rounded MT Bold" pitchFamily="34" charset="0"/>
              </a:rPr>
              <a:t>Employment or contract work</a:t>
            </a:r>
          </a:p>
          <a:p>
            <a:pPr eaLnBrk="1" hangingPunct="1">
              <a:defRPr/>
            </a:pPr>
            <a:r>
              <a:rPr lang="en-US" sz="3600" b="1" dirty="0" smtClean="0">
                <a:latin typeface="Arial Rounded MT Bold" pitchFamily="34" charset="0"/>
              </a:rPr>
              <a:t>Promotion</a:t>
            </a:r>
          </a:p>
          <a:p>
            <a:pPr eaLnBrk="1" hangingPunct="1">
              <a:defRPr/>
            </a:pPr>
            <a:r>
              <a:rPr lang="en-US" sz="3600" b="1" dirty="0" smtClean="0">
                <a:latin typeface="Arial Rounded MT Bold" pitchFamily="34" charset="0"/>
              </a:rPr>
              <a:t>Bonus (merit) payments</a:t>
            </a:r>
          </a:p>
        </p:txBody>
      </p:sp>
      <p:sp>
        <p:nvSpPr>
          <p:cNvPr id="28678" name="Text Box 4"/>
          <p:cNvSpPr txBox="1">
            <a:spLocks noChangeArrowheads="1"/>
          </p:cNvSpPr>
          <p:nvPr/>
        </p:nvSpPr>
        <p:spPr bwMode="auto">
          <a:xfrm>
            <a:off x="457200" y="1676400"/>
            <a:ext cx="838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p. 18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D86AC2ED-18EF-4A6F-BD23-DDA554BF7B5A}" type="datetime1">
              <a:rPr lang="en-US"/>
              <a:pPr/>
              <a:t>1/26/2010</a:t>
            </a:fld>
            <a:endParaRPr lang="en-US"/>
          </a:p>
        </p:txBody>
      </p:sp>
      <p:sp>
        <p:nvSpPr>
          <p:cNvPr id="296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044837-6853-4A4C-BEC9-EF0C36B7EB5C}" type="slidenum">
              <a:rPr lang="en-US"/>
              <a:pPr/>
              <a:t>28</a:t>
            </a:fld>
            <a:endParaRPr lang="en-US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FF9900"/>
                </a:solidFill>
                <a:latin typeface="Arial Rounded MT Bold" pitchFamily="34" charset="0"/>
              </a:rPr>
              <a:t>Job Detriments also include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28194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latin typeface="Arial Rounded MT Bold" pitchFamily="34" charset="0"/>
              </a:rPr>
              <a:t> 	Being </a:t>
            </a:r>
            <a:r>
              <a:rPr lang="en-US" b="1" u="sng" dirty="0" smtClean="0">
                <a:solidFill>
                  <a:srgbClr val="FFFF00"/>
                </a:solidFill>
                <a:latin typeface="Arial Rounded MT Bold" pitchFamily="34" charset="0"/>
              </a:rPr>
              <a:t>reassigned</a:t>
            </a:r>
            <a:r>
              <a:rPr lang="en-US" b="1" dirty="0" smtClean="0">
                <a:latin typeface="Arial Rounded MT Bold" pitchFamily="34" charset="0"/>
              </a:rPr>
              <a:t> with </a:t>
            </a:r>
            <a:r>
              <a:rPr lang="en-US" b="1" i="1" dirty="0" smtClean="0">
                <a:latin typeface="Arial Rounded MT Bold" pitchFamily="34" charset="0"/>
              </a:rPr>
              <a:t>significant  </a:t>
            </a:r>
            <a:r>
              <a:rPr lang="en-US" b="1" i="1" dirty="0" smtClean="0">
                <a:solidFill>
                  <a:srgbClr val="FFCC00"/>
                </a:solidFill>
                <a:latin typeface="Arial Rounded MT Bold" pitchFamily="34" charset="0"/>
              </a:rPr>
              <a:t> 	</a:t>
            </a:r>
            <a:r>
              <a:rPr lang="en-US" b="1" dirty="0" smtClean="0">
                <a:latin typeface="Arial Rounded MT Bold" pitchFamily="34" charset="0"/>
              </a:rPr>
              <a:t>changes in status;</a:t>
            </a:r>
          </a:p>
          <a:p>
            <a:pPr eaLnBrk="1" hangingPunct="1">
              <a:defRPr/>
            </a:pPr>
            <a:r>
              <a:rPr lang="en-US" b="1" dirty="0" smtClean="0">
                <a:latin typeface="Arial Rounded MT Bold" pitchFamily="34" charset="0"/>
              </a:rPr>
              <a:t>     A </a:t>
            </a:r>
            <a:r>
              <a:rPr lang="en-US" b="1" i="1" dirty="0" smtClean="0">
                <a:latin typeface="Arial Rounded MT Bold" pitchFamily="34" charset="0"/>
              </a:rPr>
              <a:t>decision</a:t>
            </a:r>
            <a:r>
              <a:rPr lang="en-US" b="1" dirty="0" smtClean="0">
                <a:latin typeface="Arial Rounded MT Bold" pitchFamily="34" charset="0"/>
              </a:rPr>
              <a:t> causing </a:t>
            </a:r>
            <a:r>
              <a:rPr lang="en-US" b="1" u="sng" dirty="0" smtClean="0">
                <a:solidFill>
                  <a:srgbClr val="FFFF00"/>
                </a:solidFill>
                <a:latin typeface="Arial Rounded MT Bold" pitchFamily="34" charset="0"/>
              </a:rPr>
              <a:t>significant</a:t>
            </a:r>
            <a:r>
              <a:rPr lang="en-US" b="1" dirty="0" smtClean="0">
                <a:latin typeface="Arial Rounded MT Bold" pitchFamily="34" charset="0"/>
              </a:rPr>
              <a:t> 	changes in benefits.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b="1" i="1" dirty="0" smtClean="0">
                <a:latin typeface="Arial Rounded MT Bold" pitchFamily="34" charset="0"/>
              </a:rPr>
              <a:t>Because of refusing sexual  advances.</a:t>
            </a:r>
            <a:endParaRPr lang="en-US" b="1" dirty="0" smtClean="0"/>
          </a:p>
        </p:txBody>
      </p:sp>
      <p:sp>
        <p:nvSpPr>
          <p:cNvPr id="29702" name="Text Box 4"/>
          <p:cNvSpPr txBox="1">
            <a:spLocks noChangeArrowheads="1"/>
          </p:cNvSpPr>
          <p:nvPr/>
        </p:nvSpPr>
        <p:spPr bwMode="auto">
          <a:xfrm>
            <a:off x="304800" y="5410200"/>
            <a:ext cx="8534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accent1"/>
                </a:solidFill>
                <a:latin typeface="Arial Rounded MT Bold" pitchFamily="34" charset="0"/>
              </a:rPr>
              <a:t>Discuss:</a:t>
            </a:r>
            <a:r>
              <a:rPr lang="en-US" sz="2800" b="1">
                <a:latin typeface="Arial Rounded MT Bold" pitchFamily="34" charset="0"/>
              </a:rPr>
              <a:t> 	Burlington Northern Santa Fe Railway 		v.  White, 05-259</a:t>
            </a:r>
          </a:p>
        </p:txBody>
      </p:sp>
      <p:sp>
        <p:nvSpPr>
          <p:cNvPr id="29703" name="Text Box 4"/>
          <p:cNvSpPr txBox="1">
            <a:spLocks noChangeArrowheads="1"/>
          </p:cNvSpPr>
          <p:nvPr/>
        </p:nvSpPr>
        <p:spPr bwMode="auto">
          <a:xfrm>
            <a:off x="228600" y="1600200"/>
            <a:ext cx="91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p. 18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08F8CAE3-A227-46C5-A01B-54C92654EAB9}" type="datetime1">
              <a:rPr lang="en-US"/>
              <a:pPr/>
              <a:t>1/26/2010</a:t>
            </a:fld>
            <a:endParaRPr lang="en-US"/>
          </a:p>
        </p:txBody>
      </p:sp>
      <p:sp>
        <p:nvSpPr>
          <p:cNvPr id="307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C0A465-3905-4B91-BABA-E2FEA80B293D}" type="slidenum">
              <a:rPr lang="en-US"/>
              <a:pPr/>
              <a:t>29</a:t>
            </a:fld>
            <a:endParaRPr lang="en-US"/>
          </a:p>
        </p:txBody>
      </p:sp>
      <p:sp>
        <p:nvSpPr>
          <p:cNvPr id="12185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b="1" u="sng" dirty="0" smtClean="0">
                <a:solidFill>
                  <a:srgbClr val="FF9900"/>
                </a:solidFill>
                <a:latin typeface="Arial Rounded MT Bold" pitchFamily="34" charset="0"/>
              </a:rPr>
              <a:t>Who Harasses Whom</a:t>
            </a:r>
            <a:r>
              <a:rPr lang="en-US" b="1" dirty="0" smtClean="0">
                <a:solidFill>
                  <a:srgbClr val="FF9900"/>
                </a:solidFill>
                <a:latin typeface="Arial Rounded MT Bold" pitchFamily="34" charset="0"/>
              </a:rPr>
              <a:t>?</a:t>
            </a:r>
            <a:r>
              <a:rPr lang="en-US" dirty="0" smtClean="0">
                <a:solidFill>
                  <a:srgbClr val="FF9900"/>
                </a:solidFill>
              </a:rPr>
              <a:t>		</a:t>
            </a:r>
            <a:r>
              <a:rPr lang="en-US" sz="2400" dirty="0" smtClean="0">
                <a:solidFill>
                  <a:schemeClr val="tx1"/>
                </a:solidFill>
              </a:rPr>
              <a:t>P. 19</a:t>
            </a:r>
          </a:p>
        </p:txBody>
      </p:sp>
      <p:sp>
        <p:nvSpPr>
          <p:cNvPr id="12185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b="1" dirty="0" smtClean="0">
                <a:latin typeface="Arial Rounded MT Bold" pitchFamily="34" charset="0"/>
              </a:rPr>
              <a:t>Sexual harassment may occur in a </a:t>
            </a:r>
            <a:r>
              <a:rPr lang="en-US" b="1" u="sng" dirty="0" smtClean="0">
                <a:solidFill>
                  <a:srgbClr val="FFFF00"/>
                </a:solidFill>
                <a:latin typeface="Arial Rounded MT Bold" pitchFamily="34" charset="0"/>
              </a:rPr>
              <a:t>variety</a:t>
            </a:r>
            <a:r>
              <a:rPr lang="en-US" b="1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en-US" b="1" dirty="0" smtClean="0">
                <a:latin typeface="Arial Rounded MT Bold" pitchFamily="34" charset="0"/>
              </a:rPr>
              <a:t>of circumstances: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b="1" dirty="0" smtClean="0">
                <a:latin typeface="Arial Rounded MT Bold" pitchFamily="34" charset="0"/>
              </a:rPr>
              <a:t>From a person in ‘power’ … a supervisor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b="1" dirty="0" smtClean="0">
                <a:latin typeface="Arial Rounded MT Bold" pitchFamily="34" charset="0"/>
              </a:rPr>
              <a:t>Peer to peer harassment,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b="1" dirty="0" smtClean="0">
                <a:latin typeface="Arial Rounded MT Bold" pitchFamily="34" charset="0"/>
              </a:rPr>
              <a:t>Subordinate harassment of a supervisor,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b="1" dirty="0" smtClean="0">
                <a:latin typeface="Arial Rounded MT Bold" pitchFamily="34" charset="0"/>
              </a:rPr>
              <a:t>Men can be sexually harassed by women,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b="1" dirty="0" smtClean="0">
                <a:latin typeface="Arial Rounded MT Bold" pitchFamily="34" charset="0"/>
              </a:rPr>
              <a:t>Same sex harassment .</a:t>
            </a:r>
            <a:endParaRPr lang="en-US" sz="2800" b="1" i="1" dirty="0" smtClean="0">
              <a:latin typeface="Arial Rounded MT Bold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800" b="1" i="1" dirty="0" smtClean="0">
              <a:latin typeface="Arial Rounded MT Bold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800" b="1" i="1" u="sng" dirty="0" smtClean="0">
                <a:latin typeface="Arial Rounded MT Bold" pitchFamily="34" charset="0"/>
              </a:rPr>
              <a:t>Conclusion:</a:t>
            </a:r>
            <a:endParaRPr lang="en-US" sz="2800" b="1" u="sng" dirty="0" smtClean="0">
              <a:latin typeface="Arial Rounded MT Bold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b="1" dirty="0" smtClean="0">
                <a:latin typeface="Arial Rounded MT Bold" pitchFamily="34" charset="0"/>
              </a:rPr>
              <a:t>Offenders can be supervisors, co-workers, or </a:t>
            </a:r>
            <a:r>
              <a:rPr lang="en-US" sz="2800" b="1" u="sng" dirty="0" smtClean="0">
                <a:solidFill>
                  <a:srgbClr val="FFFF00"/>
                </a:solidFill>
                <a:latin typeface="Arial Rounded MT Bold" pitchFamily="34" charset="0"/>
              </a:rPr>
              <a:t>non-employees</a:t>
            </a:r>
            <a:r>
              <a:rPr lang="en-US" sz="2800" b="1" dirty="0" smtClean="0">
                <a:latin typeface="Arial Rounded MT Bold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6B4E08CB-C45A-4E37-BE78-0E1C06AC18D6}" type="datetime1">
              <a:rPr lang="en-US"/>
              <a:pPr/>
              <a:t>1/26/2010</a:t>
            </a:fld>
            <a:endParaRPr lang="en-US"/>
          </a:p>
        </p:txBody>
      </p:sp>
      <p:sp>
        <p:nvSpPr>
          <p:cNvPr id="51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C620F07-4811-4E1F-BBB7-7308E42EA238}" type="slidenum">
              <a:rPr lang="en-US"/>
              <a:pPr/>
              <a:t>3</a:t>
            </a:fld>
            <a:endParaRPr lang="en-US"/>
          </a:p>
        </p:txBody>
      </p:sp>
      <p:sp>
        <p:nvSpPr>
          <p:cNvPr id="4915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accent1"/>
                </a:solidFill>
                <a:latin typeface="Arial Rounded MT Bold" pitchFamily="34" charset="0"/>
              </a:rPr>
              <a:t>Harassment Is…</a:t>
            </a:r>
          </a:p>
        </p:txBody>
      </p:sp>
      <p:sp>
        <p:nvSpPr>
          <p:cNvPr id="4915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762000" y="2286000"/>
            <a:ext cx="7391400" cy="35052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3600" dirty="0" smtClean="0">
                <a:latin typeface="Arial Rounded MT Bold" pitchFamily="34" charset="0"/>
                <a:cs typeface="Arial" charset="0"/>
              </a:rPr>
              <a:t>.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</p:txBody>
      </p:sp>
      <p:sp>
        <p:nvSpPr>
          <p:cNvPr id="5126" name="Text Box 1028"/>
          <p:cNvSpPr txBox="1">
            <a:spLocks noChangeArrowheads="1"/>
          </p:cNvSpPr>
          <p:nvPr/>
        </p:nvSpPr>
        <p:spPr bwMode="auto">
          <a:xfrm>
            <a:off x="7772400" y="990600"/>
            <a:ext cx="1143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Page 5</a:t>
            </a:r>
          </a:p>
        </p:txBody>
      </p:sp>
      <p:sp>
        <p:nvSpPr>
          <p:cNvPr id="5127" name="Rectangle 1032"/>
          <p:cNvSpPr>
            <a:spLocks noChangeArrowheads="1"/>
          </p:cNvSpPr>
          <p:nvPr/>
        </p:nvSpPr>
        <p:spPr bwMode="auto">
          <a:xfrm>
            <a:off x="457200" y="1600200"/>
            <a:ext cx="8382000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Arial Rounded MT Bold" pitchFamily="34" charset="0"/>
              </a:rPr>
              <a:t>Employment discrimination, and becomes evident when: </a:t>
            </a:r>
          </a:p>
          <a:p>
            <a:endParaRPr lang="en-US" sz="2800" b="1">
              <a:latin typeface="Arial Rounded MT Bold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800" b="1" i="1">
                <a:latin typeface="Arial Rounded MT Bold" pitchFamily="34" charset="0"/>
              </a:rPr>
              <a:t>  	the conduct has unreasonably interfered 	with another employee’s job 	performance through violation of their </a:t>
            </a:r>
          </a:p>
          <a:p>
            <a:pPr>
              <a:buFont typeface="Wingdings" pitchFamily="2" charset="2"/>
              <a:buNone/>
            </a:pPr>
            <a:r>
              <a:rPr lang="en-US" sz="2800" b="1" i="1">
                <a:solidFill>
                  <a:srgbClr val="FFFF00"/>
                </a:solidFill>
                <a:latin typeface="Arial Rounded MT Bold" pitchFamily="34" charset="0"/>
              </a:rPr>
              <a:t>	‘</a:t>
            </a:r>
            <a:r>
              <a:rPr lang="en-US" sz="2800" b="1" i="1" u="sng">
                <a:solidFill>
                  <a:srgbClr val="FFFF00"/>
                </a:solidFill>
                <a:latin typeface="Arial Rounded MT Bold" pitchFamily="34" charset="0"/>
              </a:rPr>
              <a:t>protected</a:t>
            </a:r>
            <a:r>
              <a:rPr lang="en-US" sz="2800" b="1" i="1">
                <a:solidFill>
                  <a:srgbClr val="FFFF00"/>
                </a:solidFill>
                <a:latin typeface="Arial Rounded MT Bold" pitchFamily="34" charset="0"/>
              </a:rPr>
              <a:t>’</a:t>
            </a:r>
            <a:r>
              <a:rPr lang="en-US" sz="2800" b="1" i="1">
                <a:latin typeface="Arial Rounded MT Bold" pitchFamily="34" charset="0"/>
              </a:rPr>
              <a:t> rights.</a:t>
            </a:r>
            <a:r>
              <a:rPr lang="en-US" sz="2800" i="1">
                <a:latin typeface="Arial Rounded MT Bold" pitchFamily="34" charset="0"/>
              </a:rPr>
              <a:t> </a:t>
            </a:r>
          </a:p>
          <a:p>
            <a:pPr>
              <a:buFont typeface="Wingdings" pitchFamily="2" charset="2"/>
              <a:buNone/>
            </a:pPr>
            <a:endParaRPr lang="en-US" sz="2000">
              <a:latin typeface="Arial Rounded MT Bold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800">
                <a:latin typeface="Arial Rounded MT Bold" pitchFamily="34" charset="0"/>
              </a:rPr>
              <a:t> 	</a:t>
            </a:r>
            <a:r>
              <a:rPr lang="en-US" sz="2600" b="1">
                <a:latin typeface="Arial Rounded MT Bold" pitchFamily="34" charset="0"/>
              </a:rPr>
              <a:t>Harassment is </a:t>
            </a:r>
            <a:r>
              <a:rPr lang="en-US" sz="2600" b="1" u="sng">
                <a:solidFill>
                  <a:srgbClr val="FFFF00"/>
                </a:solidFill>
                <a:latin typeface="Arial Rounded MT Bold" pitchFamily="34" charset="0"/>
              </a:rPr>
              <a:t>unwelcome</a:t>
            </a:r>
            <a:r>
              <a:rPr lang="en-US" sz="2600" b="1">
                <a:latin typeface="Arial Rounded MT Bold" pitchFamily="34" charset="0"/>
              </a:rPr>
              <a:t> conduct that 	violates an individual’s protected rights in 	the workplace.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08C488D-C85B-402A-83D6-2C2E3E716AC1}" type="datetime1">
              <a:rPr lang="en-US"/>
              <a:pPr/>
              <a:t>1/26/2010</a:t>
            </a:fld>
            <a:endParaRPr lang="en-US"/>
          </a:p>
        </p:txBody>
      </p:sp>
      <p:sp>
        <p:nvSpPr>
          <p:cNvPr id="317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069F36-A8DF-4575-AA5E-E4C8697D8671}" type="slidenum">
              <a:rPr lang="en-US"/>
              <a:pPr/>
              <a:t>30</a:t>
            </a:fld>
            <a:endParaRPr lang="en-US"/>
          </a:p>
        </p:txBody>
      </p:sp>
      <p:sp>
        <p:nvSpPr>
          <p:cNvPr id="5427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rgbClr val="FF9900"/>
                </a:solidFill>
                <a:latin typeface="Arial Rounded MT Bold" pitchFamily="34" charset="0"/>
                <a:cs typeface="Times New Roman" pitchFamily="18" charset="0"/>
              </a:rPr>
              <a:t>Hostile Environment Harassment</a:t>
            </a:r>
          </a:p>
        </p:txBody>
      </p:sp>
      <p:sp>
        <p:nvSpPr>
          <p:cNvPr id="5427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914400" y="2590800"/>
            <a:ext cx="7543800" cy="3124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800" b="1" dirty="0" smtClean="0">
                <a:latin typeface="Arial Rounded MT Bold" pitchFamily="34" charset="0"/>
                <a:cs typeface="Arial" charset="0"/>
              </a:rPr>
              <a:t>	</a:t>
            </a:r>
            <a:r>
              <a:rPr lang="en-US" sz="4400" b="1" i="1" u="sng" dirty="0" smtClean="0">
                <a:solidFill>
                  <a:srgbClr val="FFFF00"/>
                </a:solidFill>
                <a:latin typeface="Arial Rounded MT Bold" pitchFamily="34" charset="0"/>
                <a:cs typeface="Arial" charset="0"/>
              </a:rPr>
              <a:t>Unwelcome</a:t>
            </a:r>
            <a:r>
              <a:rPr lang="en-US" sz="4400" b="1" dirty="0" smtClean="0">
                <a:latin typeface="Arial Rounded MT Bold" pitchFamily="34" charset="0"/>
                <a:cs typeface="Arial" charset="0"/>
              </a:rPr>
              <a:t> conduct </a:t>
            </a:r>
            <a:r>
              <a:rPr lang="en-US" sz="4000" b="1" dirty="0" smtClean="0">
                <a:latin typeface="Arial Rounded MT Bold" pitchFamily="34" charset="0"/>
                <a:cs typeface="Arial" charset="0"/>
              </a:rPr>
              <a:t>creating an uncomfortable work environment for some employees</a:t>
            </a:r>
            <a:r>
              <a:rPr lang="en-US" sz="4400" b="1" dirty="0" smtClean="0">
                <a:latin typeface="Arial Rounded MT Bold" pitchFamily="34" charset="0"/>
                <a:cs typeface="Arial" charset="0"/>
              </a:rPr>
              <a:t>. </a:t>
            </a:r>
            <a:endParaRPr lang="en-US" sz="3600" b="1" dirty="0" smtClean="0">
              <a:latin typeface="Arial Rounded MT Bold" pitchFamily="34" charset="0"/>
            </a:endParaRPr>
          </a:p>
        </p:txBody>
      </p:sp>
      <p:sp>
        <p:nvSpPr>
          <p:cNvPr id="31750" name="Text Box 1026"/>
          <p:cNvSpPr txBox="1">
            <a:spLocks noChangeArrowheads="1"/>
          </p:cNvSpPr>
          <p:nvPr/>
        </p:nvSpPr>
        <p:spPr bwMode="auto">
          <a:xfrm>
            <a:off x="304800" y="1676400"/>
            <a:ext cx="91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p. 21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9CA2F90C-DF5A-4061-A62E-B123612FF57E}" type="datetime1">
              <a:rPr lang="en-US"/>
              <a:pPr/>
              <a:t>1/26/2010</a:t>
            </a:fld>
            <a:endParaRPr lang="en-US"/>
          </a:p>
        </p:txBody>
      </p:sp>
      <p:sp>
        <p:nvSpPr>
          <p:cNvPr id="327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38A6A30-6920-491C-81F7-DCF4838619AC}" type="slidenum">
              <a:rPr lang="en-US"/>
              <a:pPr/>
              <a:t>31</a:t>
            </a:fld>
            <a:endParaRPr lang="en-US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chemeClr val="accent1"/>
                </a:solidFill>
                <a:latin typeface="Arial Rounded MT Bold" pitchFamily="34" charset="0"/>
              </a:rPr>
              <a:t>Unwelcome Behavior Identifier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>
                <a:latin typeface="Arial Rounded MT Bold" pitchFamily="34" charset="0"/>
              </a:rPr>
              <a:t>	</a:t>
            </a:r>
          </a:p>
        </p:txBody>
      </p:sp>
      <p:sp>
        <p:nvSpPr>
          <p:cNvPr id="32774" name="Rectangle 5"/>
          <p:cNvSpPr>
            <a:spLocks noChangeArrowheads="1"/>
          </p:cNvSpPr>
          <p:nvPr/>
        </p:nvSpPr>
        <p:spPr bwMode="auto">
          <a:xfrm>
            <a:off x="381000" y="1860550"/>
            <a:ext cx="83058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228600" algn="l"/>
              </a:tabLst>
            </a:pPr>
            <a:r>
              <a:rPr lang="en-US" sz="3200" b="1" u="sng">
                <a:latin typeface="Arial Rounded MT Bold" pitchFamily="34" charset="0"/>
              </a:rPr>
              <a:t>Unwelcome Behavior identifiers</a:t>
            </a:r>
            <a:r>
              <a:rPr lang="en-US" sz="3200" b="1">
                <a:latin typeface="Arial Rounded MT Bold" pitchFamily="34" charset="0"/>
              </a:rPr>
              <a:t>:</a:t>
            </a:r>
            <a:endParaRPr lang="en-US" sz="3200">
              <a:latin typeface="Arial Rounded MT Bold" pitchFamily="34" charset="0"/>
            </a:endParaRPr>
          </a:p>
          <a:p>
            <a:pPr>
              <a:buFontTx/>
              <a:buChar char="•"/>
              <a:tabLst>
                <a:tab pos="228600" algn="l"/>
              </a:tabLst>
            </a:pPr>
            <a:r>
              <a:rPr lang="en-US" sz="3200">
                <a:latin typeface="Arial Rounded MT Bold" pitchFamily="34" charset="0"/>
              </a:rPr>
              <a:t> Would a member of a </a:t>
            </a:r>
            <a:r>
              <a:rPr lang="en-US" sz="3200" u="sng">
                <a:solidFill>
                  <a:srgbClr val="FFFF00"/>
                </a:solidFill>
                <a:latin typeface="Arial Rounded MT Bold" pitchFamily="34" charset="0"/>
              </a:rPr>
              <a:t>protected</a:t>
            </a:r>
            <a:r>
              <a:rPr lang="en-US" sz="3200" i="1">
                <a:solidFill>
                  <a:srgbClr val="FFFF00"/>
                </a:solidFill>
                <a:latin typeface="Arial Rounded MT Bold" pitchFamily="34" charset="0"/>
              </a:rPr>
              <a:t>  </a:t>
            </a:r>
            <a:r>
              <a:rPr lang="en-US" sz="3200">
                <a:latin typeface="Arial Rounded MT Bold" pitchFamily="34" charset="0"/>
              </a:rPr>
              <a:t>class 	consider the harassment hostile &amp; 	offensive?</a:t>
            </a:r>
          </a:p>
        </p:txBody>
      </p:sp>
      <p:sp>
        <p:nvSpPr>
          <p:cNvPr id="32775" name="Text Box 6"/>
          <p:cNvSpPr txBox="1">
            <a:spLocks noChangeArrowheads="1"/>
          </p:cNvSpPr>
          <p:nvPr/>
        </p:nvSpPr>
        <p:spPr bwMode="auto">
          <a:xfrm>
            <a:off x="304800" y="1371600"/>
            <a:ext cx="838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p. 21</a:t>
            </a:r>
          </a:p>
        </p:txBody>
      </p:sp>
      <p:sp>
        <p:nvSpPr>
          <p:cNvPr id="32776" name="Rectangle 7"/>
          <p:cNvSpPr>
            <a:spLocks noChangeArrowheads="1"/>
          </p:cNvSpPr>
          <p:nvPr/>
        </p:nvSpPr>
        <p:spPr bwMode="auto">
          <a:xfrm>
            <a:off x="381000" y="4168775"/>
            <a:ext cx="84582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457200" algn="l"/>
              </a:tabLst>
            </a:pPr>
            <a:r>
              <a:rPr lang="en-US" sz="3200" b="1" u="sng">
                <a:latin typeface="Arial Rounded MT Bold" pitchFamily="34" charset="0"/>
              </a:rPr>
              <a:t>Factors considered:</a:t>
            </a:r>
          </a:p>
          <a:p>
            <a:pPr>
              <a:tabLst>
                <a:tab pos="457200" algn="l"/>
              </a:tabLst>
            </a:pPr>
            <a:r>
              <a:rPr lang="en-US" sz="3200">
                <a:latin typeface="Arial Rounded MT Bold" pitchFamily="34" charset="0"/>
              </a:rPr>
              <a:t>1. </a:t>
            </a:r>
            <a:r>
              <a:rPr lang="en-US" sz="3200" b="1" u="sng">
                <a:latin typeface="Arial Rounded MT Bold" pitchFamily="34" charset="0"/>
              </a:rPr>
              <a:t>Frequency &amp; </a:t>
            </a:r>
          </a:p>
          <a:p>
            <a:pPr>
              <a:tabLst>
                <a:tab pos="457200" algn="l"/>
              </a:tabLst>
            </a:pPr>
            <a:r>
              <a:rPr lang="en-US" sz="3200" b="1">
                <a:latin typeface="Arial Rounded MT Bold" pitchFamily="34" charset="0"/>
              </a:rPr>
              <a:t>2.</a:t>
            </a:r>
            <a:r>
              <a:rPr lang="en-US" sz="3200" b="1" u="sng">
                <a:latin typeface="Arial Rounded MT Bold" pitchFamily="34" charset="0"/>
              </a:rPr>
              <a:t> Severity</a:t>
            </a:r>
            <a:r>
              <a:rPr lang="en-US" sz="3200">
                <a:latin typeface="Arial Rounded MT Bold" pitchFamily="34" charset="0"/>
              </a:rPr>
              <a:t> of the harassing conduct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46C331EC-4B24-4674-A46F-6E0CC0A8BD69}" type="datetime1">
              <a:rPr lang="en-US"/>
              <a:pPr/>
              <a:t>1/26/2010</a:t>
            </a:fld>
            <a:endParaRPr lang="en-US"/>
          </a:p>
        </p:txBody>
      </p:sp>
      <p:sp>
        <p:nvSpPr>
          <p:cNvPr id="337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4358625-2936-4A29-AA16-F3279E8295D5}" type="slidenum">
              <a:rPr lang="en-US"/>
              <a:pPr/>
              <a:t>32</a:t>
            </a:fld>
            <a:endParaRPr lang="en-US"/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228600" y="2209800"/>
            <a:ext cx="85344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en-US" sz="3200"/>
              <a:t>3. Whether harassing conduct is: </a:t>
            </a:r>
          </a:p>
          <a:p>
            <a:pPr marL="342900" indent="-342900">
              <a:buFontTx/>
              <a:buChar char="•"/>
            </a:pPr>
            <a:r>
              <a:rPr lang="en-US" sz="3200"/>
              <a:t> Physically </a:t>
            </a:r>
            <a:r>
              <a:rPr lang="en-US" sz="3200" b="1" u="sng">
                <a:solidFill>
                  <a:srgbClr val="FFFF00"/>
                </a:solidFill>
              </a:rPr>
              <a:t>threatening</a:t>
            </a:r>
            <a:r>
              <a:rPr lang="en-US" sz="3200" u="sng">
                <a:solidFill>
                  <a:srgbClr val="FFFF00"/>
                </a:solidFill>
              </a:rPr>
              <a:t> </a:t>
            </a:r>
            <a:r>
              <a:rPr lang="en-US" sz="3200"/>
              <a:t> or humiliating.</a:t>
            </a:r>
          </a:p>
          <a:p>
            <a:pPr marL="342900" indent="-342900"/>
            <a:endParaRPr lang="en-US" sz="3200"/>
          </a:p>
          <a:p>
            <a:pPr marL="342900" indent="-342900">
              <a:buFontTx/>
              <a:buChar char="•"/>
            </a:pPr>
            <a:r>
              <a:rPr lang="en-US" sz="3200"/>
              <a:t>Unwelcome</a:t>
            </a:r>
          </a:p>
          <a:p>
            <a:pPr marL="342900" indent="-342900"/>
            <a:r>
              <a:rPr lang="en-US" sz="3200"/>
              <a:t> 	</a:t>
            </a:r>
          </a:p>
          <a:p>
            <a:pPr marL="342900" indent="-342900">
              <a:buFontTx/>
              <a:buChar char="•"/>
            </a:pPr>
            <a:r>
              <a:rPr lang="en-US" sz="3200"/>
              <a:t>Unreasonably </a:t>
            </a:r>
            <a:r>
              <a:rPr lang="en-US" sz="3200" b="1" u="sng">
                <a:solidFill>
                  <a:srgbClr val="FFFF00"/>
                </a:solidFill>
              </a:rPr>
              <a:t>interferes</a:t>
            </a:r>
            <a:r>
              <a:rPr lang="en-US" sz="3200" b="1"/>
              <a:t> </a:t>
            </a:r>
            <a:r>
              <a:rPr lang="en-US" sz="3200"/>
              <a:t>with an employee’s work 	performance or alters other condition of 	employment</a:t>
            </a:r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304800" y="1600200"/>
            <a:ext cx="838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p. 21</a:t>
            </a:r>
          </a:p>
        </p:txBody>
      </p:sp>
      <p:sp>
        <p:nvSpPr>
          <p:cNvPr id="13210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Unwelcome Behavior Identifier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79E81E3-FEF9-4213-8F74-A44D406EB3D5}" type="datetime1">
              <a:rPr lang="en-US"/>
              <a:pPr/>
              <a:t>1/26/2010</a:t>
            </a:fld>
            <a:endParaRPr lang="en-US"/>
          </a:p>
        </p:txBody>
      </p:sp>
      <p:sp>
        <p:nvSpPr>
          <p:cNvPr id="348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4BBEBE2-75C3-426C-990E-5AB28077AB96}" type="slidenum">
              <a:rPr lang="en-US"/>
              <a:pPr/>
              <a:t>33</a:t>
            </a:fld>
            <a:endParaRPr lang="en-US"/>
          </a:p>
        </p:txBody>
      </p:sp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chemeClr val="accent1"/>
                </a:solidFill>
                <a:latin typeface="Arial Rounded MT Bold" pitchFamily="34" charset="0"/>
              </a:rPr>
              <a:t>Unwelcome Behavior Explained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>
                <a:latin typeface="Arial Rounded MT Bold" pitchFamily="34" charset="0"/>
              </a:rPr>
              <a:t>	</a:t>
            </a:r>
          </a:p>
        </p:txBody>
      </p:sp>
      <p:sp>
        <p:nvSpPr>
          <p:cNvPr id="34822" name="Text Box 5"/>
          <p:cNvSpPr txBox="1">
            <a:spLocks noChangeArrowheads="1"/>
          </p:cNvSpPr>
          <p:nvPr/>
        </p:nvSpPr>
        <p:spPr bwMode="auto">
          <a:xfrm>
            <a:off x="304800" y="1371600"/>
            <a:ext cx="838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p. 22</a:t>
            </a: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914400" y="2362200"/>
            <a:ext cx="7239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609600" y="2438400"/>
            <a:ext cx="7543800" cy="350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Arial Rounded MT Bold" pitchFamily="34" charset="0"/>
                <a:cs typeface="Times New Roman" pitchFamily="18" charset="0"/>
              </a:rPr>
              <a:t>Hostile environment harassment may be directed </a:t>
            </a:r>
            <a:r>
              <a:rPr lang="en-US" sz="3200" b="1" u="sng">
                <a:solidFill>
                  <a:srgbClr val="F3C605"/>
                </a:solidFill>
                <a:latin typeface="Arial Rounded MT Bold" pitchFamily="34" charset="0"/>
                <a:cs typeface="Times New Roman" pitchFamily="18" charset="0"/>
              </a:rPr>
              <a:t>specifically </a:t>
            </a:r>
            <a:r>
              <a:rPr lang="en-US" sz="3200">
                <a:latin typeface="Arial Rounded MT Bold" pitchFamily="34" charset="0"/>
                <a:cs typeface="Times New Roman" pitchFamily="18" charset="0"/>
              </a:rPr>
              <a:t> at an employee, a group of employees;</a:t>
            </a:r>
            <a:r>
              <a:rPr lang="en-US" sz="3200" b="1">
                <a:latin typeface="Arial Rounded MT Bold" pitchFamily="34" charset="0"/>
                <a:cs typeface="Times New Roman" pitchFamily="18" charset="0"/>
              </a:rPr>
              <a:t> </a:t>
            </a:r>
            <a:endParaRPr lang="en-US" sz="3200">
              <a:latin typeface="Arial Rounded MT Bold" pitchFamily="34" charset="0"/>
              <a:cs typeface="Times New Roman" pitchFamily="18" charset="0"/>
            </a:endParaRPr>
          </a:p>
          <a:p>
            <a:endParaRPr lang="en-US" sz="3200" b="1">
              <a:latin typeface="Arial Rounded MT Bold" pitchFamily="34" charset="0"/>
              <a:cs typeface="Times New Roman" pitchFamily="18" charset="0"/>
            </a:endParaRPr>
          </a:p>
          <a:p>
            <a:r>
              <a:rPr lang="en-US" sz="3200" b="1">
                <a:latin typeface="Arial Rounded MT Bold" pitchFamily="34" charset="0"/>
                <a:cs typeface="Times New Roman" pitchFamily="18" charset="0"/>
              </a:rPr>
              <a:t>Or - Witnesses</a:t>
            </a:r>
            <a:endParaRPr lang="en-US" sz="3200">
              <a:latin typeface="Arial Rounded MT Bold" pitchFamily="34" charset="0"/>
              <a:cs typeface="Times New Roman" pitchFamily="18" charset="0"/>
            </a:endParaRPr>
          </a:p>
          <a:p>
            <a:r>
              <a:rPr lang="en-US" sz="3200">
                <a:latin typeface="Arial Rounded MT Bold" pitchFamily="34" charset="0"/>
                <a:cs typeface="Times New Roman" pitchFamily="18" charset="0"/>
              </a:rPr>
              <a:t>An employee(s) …</a:t>
            </a:r>
            <a:r>
              <a:rPr lang="en-US" sz="3200" i="1">
                <a:latin typeface="Arial Rounded MT Bold" pitchFamily="34" charset="0"/>
                <a:cs typeface="Times New Roman" pitchFamily="18" charset="0"/>
              </a:rPr>
              <a:t>may</a:t>
            </a:r>
            <a:r>
              <a:rPr lang="en-US" sz="3200">
                <a:latin typeface="Arial Rounded MT Bold" pitchFamily="34" charset="0"/>
                <a:cs typeface="Times New Roman" pitchFamily="18" charset="0"/>
              </a:rPr>
              <a:t> be subjected to harassment due to </a:t>
            </a:r>
            <a:r>
              <a:rPr lang="en-US" sz="3200" b="1" u="sng">
                <a:solidFill>
                  <a:srgbClr val="F3C605"/>
                </a:solidFill>
                <a:latin typeface="Arial Rounded MT Bold" pitchFamily="34" charset="0"/>
                <a:cs typeface="Times New Roman" pitchFamily="18" charset="0"/>
              </a:rPr>
              <a:t>witnessing</a:t>
            </a:r>
            <a:r>
              <a:rPr lang="en-US" sz="3200">
                <a:solidFill>
                  <a:srgbClr val="F3C605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en-US" sz="3200">
                <a:latin typeface="Arial Rounded MT Bold" pitchFamily="34" charset="0"/>
                <a:cs typeface="Times New Roman" pitchFamily="18" charset="0"/>
              </a:rPr>
              <a:t>it </a:t>
            </a:r>
            <a:endParaRPr lang="en-US" sz="320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B1407351-BAC2-44E9-8125-86B491BC78A1}" type="datetime1">
              <a:rPr lang="en-US"/>
              <a:pPr/>
              <a:t>1/26/2010</a:t>
            </a:fld>
            <a:endParaRPr lang="en-US"/>
          </a:p>
        </p:txBody>
      </p:sp>
      <p:sp>
        <p:nvSpPr>
          <p:cNvPr id="358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1488E28-DBC9-47DC-8F33-D1E829EC3BA2}" type="slidenum">
              <a:rPr lang="en-US"/>
              <a:pPr/>
              <a:t>34</a:t>
            </a:fld>
            <a:endParaRPr lang="en-US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chemeClr val="accent1"/>
                </a:solidFill>
                <a:latin typeface="Arial Rounded MT Bold" pitchFamily="34" charset="0"/>
                <a:cs typeface="Times New Roman" pitchFamily="18" charset="0"/>
              </a:rPr>
              <a:t>Hostile Environment Harassment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62200"/>
            <a:ext cx="8229600" cy="3581400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latin typeface="Arial Rounded MT Bold" pitchFamily="34" charset="0"/>
                <a:cs typeface="Arial" charset="0"/>
              </a:rPr>
              <a:t>	Includes: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endParaRPr lang="en-US" sz="2000" b="1" dirty="0" smtClean="0">
              <a:latin typeface="Arial Rounded MT Bold" pitchFamily="34" charset="0"/>
              <a:cs typeface="Arial" charset="0"/>
            </a:endParaRPr>
          </a:p>
          <a:p>
            <a:pPr marL="609600" indent="-609600" eaLnBrk="1" hangingPunct="1">
              <a:buFont typeface="Wingdings" pitchFamily="2" charset="2"/>
              <a:buChar char="ü"/>
              <a:defRPr/>
            </a:pPr>
            <a:r>
              <a:rPr lang="en-US" b="1" dirty="0" smtClean="0">
                <a:latin typeface="Arial Rounded MT Bold" pitchFamily="34" charset="0"/>
                <a:cs typeface="Arial" charset="0"/>
              </a:rPr>
              <a:t>Sexually explicit talk or </a:t>
            </a:r>
            <a:r>
              <a:rPr lang="en-US" b="1" i="1" u="sng" dirty="0" smtClean="0">
                <a:solidFill>
                  <a:srgbClr val="FFCC00"/>
                </a:solidFill>
                <a:latin typeface="Arial Rounded MT Bold" pitchFamily="34" charset="0"/>
                <a:cs typeface="Arial" charset="0"/>
              </a:rPr>
              <a:t>emails</a:t>
            </a:r>
            <a:r>
              <a:rPr lang="en-US" b="1" dirty="0" smtClean="0">
                <a:latin typeface="Arial Rounded MT Bold" pitchFamily="34" charset="0"/>
                <a:cs typeface="Arial" charset="0"/>
              </a:rPr>
              <a:t>, </a:t>
            </a:r>
          </a:p>
          <a:p>
            <a:pPr marL="609600" indent="-609600" eaLnBrk="1" hangingPunct="1">
              <a:buFont typeface="Wingdings" pitchFamily="2" charset="2"/>
              <a:buChar char="ü"/>
              <a:defRPr/>
            </a:pPr>
            <a:r>
              <a:rPr lang="en-US" b="1" dirty="0" smtClean="0">
                <a:latin typeface="Arial Rounded MT Bold" pitchFamily="34" charset="0"/>
                <a:cs typeface="Arial" charset="0"/>
              </a:rPr>
              <a:t>Sexually provocative images, </a:t>
            </a:r>
          </a:p>
          <a:p>
            <a:pPr marL="609600" indent="-609600" eaLnBrk="1" hangingPunct="1">
              <a:buFont typeface="Wingdings" pitchFamily="2" charset="2"/>
              <a:buChar char="ü"/>
              <a:defRPr/>
            </a:pPr>
            <a:r>
              <a:rPr lang="en-US" b="1" dirty="0" smtClean="0">
                <a:latin typeface="Arial Rounded MT Bold" pitchFamily="34" charset="0"/>
                <a:cs typeface="Arial" charset="0"/>
              </a:rPr>
              <a:t>Comments on </a:t>
            </a:r>
            <a:r>
              <a:rPr lang="en-US" b="1" i="1" u="sng" dirty="0" smtClean="0">
                <a:solidFill>
                  <a:srgbClr val="FFCC00"/>
                </a:solidFill>
                <a:latin typeface="Arial Rounded MT Bold" pitchFamily="34" charset="0"/>
                <a:cs typeface="Arial" charset="0"/>
              </a:rPr>
              <a:t>physical</a:t>
            </a:r>
            <a:r>
              <a:rPr lang="en-US" b="1" i="1" dirty="0" smtClean="0">
                <a:solidFill>
                  <a:srgbClr val="FFCC00"/>
                </a:solidFill>
                <a:latin typeface="Arial Rounded MT Bold" pitchFamily="34" charset="0"/>
                <a:cs typeface="Arial" charset="0"/>
              </a:rPr>
              <a:t> </a:t>
            </a:r>
            <a:r>
              <a:rPr lang="en-US" b="1" dirty="0" smtClean="0">
                <a:latin typeface="Arial Rounded MT Bold" pitchFamily="34" charset="0"/>
                <a:cs typeface="Arial" charset="0"/>
              </a:rPr>
              <a:t>attributes or </a:t>
            </a:r>
          </a:p>
          <a:p>
            <a:pPr marL="609600" indent="-609600" eaLnBrk="1" hangingPunct="1">
              <a:buFont typeface="Wingdings" pitchFamily="2" charset="2"/>
              <a:buChar char="ü"/>
              <a:defRPr/>
            </a:pPr>
            <a:r>
              <a:rPr lang="en-US" b="1" i="1" u="sng" dirty="0" smtClean="0">
                <a:latin typeface="Arial Rounded MT Bold" pitchFamily="34" charset="0"/>
                <a:cs typeface="Arial" charset="0"/>
              </a:rPr>
              <a:t>Unwelcome -</a:t>
            </a:r>
            <a:r>
              <a:rPr lang="en-US" b="1" i="1" u="sng" dirty="0" smtClean="0">
                <a:solidFill>
                  <a:srgbClr val="FFCC00"/>
                </a:solidFill>
                <a:latin typeface="Arial Rounded MT Bold" pitchFamily="34" charset="0"/>
                <a:cs typeface="Arial" charset="0"/>
              </a:rPr>
              <a:t> inappropriate</a:t>
            </a:r>
            <a:r>
              <a:rPr lang="en-US" b="1" dirty="0" smtClean="0">
                <a:latin typeface="Arial Rounded MT Bold" pitchFamily="34" charset="0"/>
                <a:cs typeface="Arial" charset="0"/>
              </a:rPr>
              <a:t> touching.</a:t>
            </a:r>
            <a:endParaRPr lang="en-US" b="1" dirty="0" smtClean="0">
              <a:latin typeface="Arial Rounded MT Bold" pitchFamily="34" charset="0"/>
              <a:cs typeface="Times New Roman" pitchFamily="18" charset="0"/>
            </a:endParaRPr>
          </a:p>
          <a:p>
            <a:pPr marL="609600" indent="-609600" eaLnBrk="1" hangingPunct="1">
              <a:defRPr/>
            </a:pPr>
            <a:endParaRPr lang="en-US" b="1" dirty="0" smtClean="0">
              <a:latin typeface="Arial" charset="0"/>
            </a:endParaRPr>
          </a:p>
        </p:txBody>
      </p:sp>
      <p:sp>
        <p:nvSpPr>
          <p:cNvPr id="35846" name="Text Box 3074"/>
          <p:cNvSpPr txBox="1">
            <a:spLocks noChangeArrowheads="1"/>
          </p:cNvSpPr>
          <p:nvPr/>
        </p:nvSpPr>
        <p:spPr bwMode="auto">
          <a:xfrm>
            <a:off x="685800" y="18288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p. </a:t>
            </a:r>
            <a:r>
              <a:rPr lang="en-US" b="1"/>
              <a:t>22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63F4EF23-3119-4496-A3CA-79F89200DCD7}" type="datetime1">
              <a:rPr lang="en-US"/>
              <a:pPr/>
              <a:t>1/26/2010</a:t>
            </a:fld>
            <a:endParaRPr lang="en-US"/>
          </a:p>
        </p:txBody>
      </p:sp>
      <p:sp>
        <p:nvSpPr>
          <p:cNvPr id="368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CC9A427-9E16-4FCD-9C85-D96B76FBD2DE}" type="slidenum">
              <a:rPr lang="en-US"/>
              <a:pPr/>
              <a:t>35</a:t>
            </a:fld>
            <a:endParaRPr lang="en-US"/>
          </a:p>
        </p:txBody>
      </p:sp>
      <p:sp>
        <p:nvSpPr>
          <p:cNvPr id="6041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chemeClr val="accent1"/>
                </a:solidFill>
                <a:latin typeface="Arial Rounded MT Bold" pitchFamily="34" charset="0"/>
              </a:rPr>
              <a:t>Workplace Harassment includes</a:t>
            </a:r>
          </a:p>
        </p:txBody>
      </p:sp>
      <p:sp>
        <p:nvSpPr>
          <p:cNvPr id="60420" name="Rectangle 1028"/>
          <p:cNvSpPr>
            <a:spLocks noChangeArrowheads="1"/>
          </p:cNvSpPr>
          <p:nvPr/>
        </p:nvSpPr>
        <p:spPr bwMode="auto">
          <a:xfrm>
            <a:off x="533400" y="2133600"/>
            <a:ext cx="784860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855663" lvl="1" indent="-741363">
              <a:buFont typeface="Wingdings" pitchFamily="2" charset="2"/>
              <a:buChar char="ü"/>
              <a:tabLst>
                <a:tab pos="798513" algn="l"/>
              </a:tabLst>
              <a:defRPr/>
            </a:pPr>
            <a:r>
              <a:rPr lang="en-US" sz="30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  <a:cs typeface="Times New Roman" pitchFamily="18" charset="0"/>
              </a:rPr>
              <a:t>Posting material that belittles, shows hostility because of </a:t>
            </a:r>
            <a:r>
              <a:rPr lang="en-US" sz="3000" b="1" i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  <a:cs typeface="Times New Roman" pitchFamily="18" charset="0"/>
              </a:rPr>
              <a:t>protected</a:t>
            </a:r>
            <a:r>
              <a:rPr lang="en-US" sz="30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  <a:cs typeface="Times New Roman" pitchFamily="18" charset="0"/>
              </a:rPr>
              <a:t> 	characteristics on Health Services’ or County premises, </a:t>
            </a:r>
          </a:p>
          <a:p>
            <a:pPr>
              <a:tabLst>
                <a:tab pos="798513" algn="l"/>
              </a:tabLst>
              <a:defRPr/>
            </a:pPr>
            <a:r>
              <a:rPr lang="en-US" sz="30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  <a:cs typeface="Times New Roman" pitchFamily="18" charset="0"/>
              </a:rPr>
              <a:t>or</a:t>
            </a:r>
          </a:p>
          <a:p>
            <a:pPr>
              <a:buFont typeface="Wingdings" pitchFamily="2" charset="2"/>
              <a:buChar char="ü"/>
              <a:tabLst>
                <a:tab pos="798513" algn="l"/>
              </a:tabLst>
              <a:defRPr/>
            </a:pPr>
            <a:r>
              <a:rPr lang="en-US" sz="30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  <a:cs typeface="Times New Roman" pitchFamily="18" charset="0"/>
              </a:rPr>
              <a:t>	Circulating this type of material in 	the workplace by oral, written, 	</a:t>
            </a:r>
            <a:r>
              <a:rPr lang="en-US" sz="3000" b="1" i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  <a:cs typeface="Times New Roman" pitchFamily="18" charset="0"/>
              </a:rPr>
              <a:t>electronic</a:t>
            </a:r>
            <a:r>
              <a:rPr lang="en-US" sz="30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  <a:cs typeface="Times New Roman" pitchFamily="18" charset="0"/>
              </a:rPr>
              <a:t> or graphic means.</a:t>
            </a:r>
          </a:p>
        </p:txBody>
      </p:sp>
      <p:sp>
        <p:nvSpPr>
          <p:cNvPr id="36870" name="Text Box 1026"/>
          <p:cNvSpPr txBox="1">
            <a:spLocks noChangeArrowheads="1"/>
          </p:cNvSpPr>
          <p:nvPr/>
        </p:nvSpPr>
        <p:spPr bwMode="auto">
          <a:xfrm>
            <a:off x="304800" y="1447800"/>
            <a:ext cx="99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p. 22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000722F4-32FE-4E31-BBC8-D618B43F787C}" type="datetime1">
              <a:rPr lang="en-US"/>
              <a:pPr/>
              <a:t>1/26/2010</a:t>
            </a:fld>
            <a:endParaRPr lang="en-US"/>
          </a:p>
        </p:txBody>
      </p:sp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66045AA-4FC4-4F29-89CC-5533390743BA}" type="slidenum">
              <a:rPr lang="en-US"/>
              <a:pPr/>
              <a:t>36</a:t>
            </a:fld>
            <a:endParaRPr lang="en-US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FF9900"/>
                </a:solidFill>
                <a:latin typeface="Arial Rounded MT Bold" pitchFamily="34" charset="0"/>
              </a:rPr>
              <a:t>Reasonable Person Standard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981200"/>
            <a:ext cx="7620000" cy="4149725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endParaRPr lang="en-US" sz="3600" dirty="0" smtClean="0">
              <a:latin typeface="Arial Rounded MT Bold" pitchFamily="34" charset="0"/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US" sz="1800" dirty="0" smtClean="0">
              <a:latin typeface="Arial Rounded MT Bold" pitchFamily="34" charset="0"/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US" sz="1400" dirty="0" smtClean="0">
              <a:latin typeface="Arial Rounded MT Bold" pitchFamily="34" charset="0"/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US" sz="1400" dirty="0" smtClean="0">
              <a:latin typeface="Arial Rounded MT Bold" pitchFamily="34" charset="0"/>
            </a:endParaRPr>
          </a:p>
          <a:p>
            <a:pPr marL="0" indent="0" eaLnBrk="1" hangingPunct="1">
              <a:buFont typeface="Wingdings" pitchFamily="2" charset="2"/>
              <a:buChar char="Ø"/>
              <a:defRPr/>
            </a:pPr>
            <a:endParaRPr lang="en-US" sz="2400" dirty="0" smtClean="0">
              <a:latin typeface="Arial Rounded MT Bold" pitchFamily="34" charset="0"/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sz="2400" dirty="0" smtClean="0">
                <a:latin typeface="Arial Rounded MT Bold" pitchFamily="34" charset="0"/>
              </a:rPr>
              <a:t> 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US" sz="2400" dirty="0" smtClean="0"/>
          </a:p>
        </p:txBody>
      </p:sp>
      <p:sp>
        <p:nvSpPr>
          <p:cNvPr id="37894" name="Rectangle 1026"/>
          <p:cNvSpPr>
            <a:spLocks noChangeArrowheads="1"/>
          </p:cNvSpPr>
          <p:nvPr/>
        </p:nvSpPr>
        <p:spPr bwMode="auto">
          <a:xfrm>
            <a:off x="685800" y="2438400"/>
            <a:ext cx="7848600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>
              <a:buFont typeface="Wingdings" pitchFamily="2" charset="2"/>
              <a:buChar char=""/>
              <a:tabLst>
                <a:tab pos="457200" algn="l"/>
              </a:tabLst>
            </a:pPr>
            <a:r>
              <a:rPr lang="en-US" sz="3200" b="1" i="1">
                <a:latin typeface="Arial Rounded MT Bold" pitchFamily="34" charset="0"/>
              </a:rPr>
              <a:t>‘the harassment must be so </a:t>
            </a:r>
            <a:r>
              <a:rPr lang="en-US" sz="3200" b="1" i="1" u="sng">
                <a:solidFill>
                  <a:srgbClr val="FFFF00"/>
                </a:solidFill>
                <a:latin typeface="Arial Rounded MT Bold" pitchFamily="34" charset="0"/>
              </a:rPr>
              <a:t> severe </a:t>
            </a:r>
            <a:r>
              <a:rPr lang="en-US" sz="3200" b="1" i="1" u="sng">
                <a:latin typeface="Arial Rounded MT Bold" pitchFamily="34" charset="0"/>
              </a:rPr>
              <a:t>        </a:t>
            </a:r>
            <a:r>
              <a:rPr lang="en-US" sz="3200" b="1" i="1">
                <a:latin typeface="Arial Rounded MT Bold" pitchFamily="34" charset="0"/>
              </a:rPr>
              <a:t> or pervasive that it creates an abusive work environment that a reasonable victim ( </a:t>
            </a:r>
            <a:r>
              <a:rPr lang="en-US" sz="3200" b="1" i="1">
                <a:solidFill>
                  <a:srgbClr val="FF9900"/>
                </a:solidFill>
                <a:latin typeface="Arial Rounded MT Bold" pitchFamily="34" charset="0"/>
              </a:rPr>
              <a:t>someone in a protected class</a:t>
            </a:r>
            <a:r>
              <a:rPr lang="en-US" sz="3200" b="1" i="1">
                <a:latin typeface="Arial Rounded MT Bold" pitchFamily="34" charset="0"/>
              </a:rPr>
              <a:t>) would also find the environment to be abusive.’</a:t>
            </a:r>
          </a:p>
        </p:txBody>
      </p:sp>
      <p:sp>
        <p:nvSpPr>
          <p:cNvPr id="37895" name="Text Box 1027"/>
          <p:cNvSpPr txBox="1">
            <a:spLocks noChangeArrowheads="1"/>
          </p:cNvSpPr>
          <p:nvPr/>
        </p:nvSpPr>
        <p:spPr bwMode="auto">
          <a:xfrm>
            <a:off x="762000" y="16002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p. 23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C8D56E1E-2AE6-4F94-91CC-E63E882636A6}" type="datetime1">
              <a:rPr lang="en-US"/>
              <a:pPr/>
              <a:t>1/26/2010</a:t>
            </a:fld>
            <a:endParaRPr lang="en-US"/>
          </a:p>
        </p:txBody>
      </p:sp>
      <p:sp>
        <p:nvSpPr>
          <p:cNvPr id="389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AEB8D73-17F5-4909-AEA4-4CE4A32BC316}" type="slidenum">
              <a:rPr lang="en-US"/>
              <a:pPr/>
              <a:t>37</a:t>
            </a:fld>
            <a:endParaRPr lang="en-US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chemeClr val="accent1"/>
                </a:solidFill>
                <a:latin typeface="Arial Rounded MT Bold" pitchFamily="34" charset="0"/>
              </a:rPr>
              <a:t>How to determine if it is  Harassment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667000"/>
            <a:ext cx="7543800" cy="3581400"/>
          </a:xfrm>
        </p:spPr>
        <p:txBody>
          <a:bodyPr/>
          <a:lstStyle/>
          <a:p>
            <a:pPr marL="406400" indent="-290513" eaLnBrk="1" hangingPunct="1">
              <a:buFont typeface="Wingdings" pitchFamily="2" charset="2"/>
              <a:buChar char="Ø"/>
              <a:defRPr/>
            </a:pPr>
            <a:r>
              <a:rPr lang="en-US" b="1" dirty="0" smtClean="0">
                <a:latin typeface="Arial Rounded MT Bold" pitchFamily="34" charset="0"/>
              </a:rPr>
              <a:t>Investigators look at the entire record: including the nature of the conduct, and the </a:t>
            </a:r>
            <a:r>
              <a:rPr lang="en-US" b="1" u="sng" dirty="0" smtClean="0">
                <a:solidFill>
                  <a:srgbClr val="FFFF00"/>
                </a:solidFill>
                <a:latin typeface="Arial Rounded MT Bold" pitchFamily="34" charset="0"/>
              </a:rPr>
              <a:t>context </a:t>
            </a:r>
            <a:r>
              <a:rPr lang="en-US" b="1" dirty="0" smtClean="0">
                <a:latin typeface="Arial Rounded MT Bold" pitchFamily="34" charset="0"/>
              </a:rPr>
              <a:t>  in which the alleged incidents occurred.</a:t>
            </a:r>
            <a:r>
              <a:rPr lang="en-US" dirty="0" smtClean="0">
                <a:latin typeface="Arial Rounded MT Bold" pitchFamily="34" charset="0"/>
              </a:rPr>
              <a:t> </a:t>
            </a:r>
            <a:endParaRPr lang="en-US" b="1" dirty="0" smtClean="0">
              <a:latin typeface="Arial Rounded MT Bold" pitchFamily="34" charset="0"/>
              <a:cs typeface="Times New Roman" pitchFamily="18" charset="0"/>
            </a:endParaRPr>
          </a:p>
          <a:p>
            <a:pPr marL="406400" indent="-290513" eaLnBrk="1" hangingPunct="1">
              <a:buFont typeface="Wingdings" pitchFamily="2" charset="2"/>
              <a:buNone/>
              <a:defRPr/>
            </a:pPr>
            <a:endParaRPr lang="en-US" b="1" dirty="0" smtClean="0"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38918" name="Text Box 2"/>
          <p:cNvSpPr txBox="1">
            <a:spLocks noChangeArrowheads="1"/>
          </p:cNvSpPr>
          <p:nvPr/>
        </p:nvSpPr>
        <p:spPr bwMode="auto">
          <a:xfrm>
            <a:off x="457200" y="1905000"/>
            <a:ext cx="1143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p. 23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3D139A2A-407C-481E-A11D-194FFD966DA9}" type="datetime1">
              <a:rPr lang="en-US"/>
              <a:pPr/>
              <a:t>1/26/2010</a:t>
            </a:fld>
            <a:endParaRPr lang="en-US"/>
          </a:p>
        </p:txBody>
      </p:sp>
      <p:sp>
        <p:nvSpPr>
          <p:cNvPr id="3993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622AFB2-7F4E-47A7-A190-1894A489941C}" type="slidenum">
              <a:rPr lang="en-US"/>
              <a:pPr/>
              <a:t>38</a:t>
            </a:fld>
            <a:endParaRPr lang="en-US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05000" y="1447800"/>
            <a:ext cx="5181600" cy="914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3600" b="1" i="1" dirty="0" smtClean="0"/>
              <a:t>Discussion p. 25 &amp; 26</a:t>
            </a:r>
          </a:p>
        </p:txBody>
      </p:sp>
      <p:sp>
        <p:nvSpPr>
          <p:cNvPr id="79877" name="Rectangle 5"/>
          <p:cNvSpPr>
            <a:spLocks noChangeArrowheads="1"/>
          </p:cNvSpPr>
          <p:nvPr/>
        </p:nvSpPr>
        <p:spPr bwMode="auto">
          <a:xfrm>
            <a:off x="1295400" y="457200"/>
            <a:ext cx="62579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en-US" sz="4000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Harassment You Decide</a:t>
            </a:r>
          </a:p>
        </p:txBody>
      </p:sp>
      <p:pic>
        <p:nvPicPr>
          <p:cNvPr id="39942" name="Picture 7" descr="MCj03983830000[1]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19200" y="2819400"/>
            <a:ext cx="7162800" cy="36576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CEB18192-FA52-410F-BF2E-F58BAA166489}" type="datetime1">
              <a:rPr lang="en-US"/>
              <a:pPr/>
              <a:t>1/26/2010</a:t>
            </a:fld>
            <a:endParaRPr lang="en-US"/>
          </a:p>
        </p:txBody>
      </p:sp>
      <p:sp>
        <p:nvSpPr>
          <p:cNvPr id="409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59A58FF-6E13-4A41-BE2F-E9DBDEEB9CF3}" type="slidenum">
              <a:rPr lang="en-US"/>
              <a:pPr/>
              <a:t>39</a:t>
            </a:fld>
            <a:endParaRPr lang="en-US"/>
          </a:p>
        </p:txBody>
      </p:sp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FF9900"/>
                </a:solidFill>
                <a:latin typeface="Arial Rounded MT Bold" pitchFamily="34" charset="0"/>
              </a:rPr>
              <a:t>El Hakem v. BJY Electronics</a:t>
            </a:r>
          </a:p>
        </p:txBody>
      </p:sp>
      <p:sp>
        <p:nvSpPr>
          <p:cNvPr id="40965" name="Line 6"/>
          <p:cNvSpPr>
            <a:spLocks noChangeShapeType="1"/>
          </p:cNvSpPr>
          <p:nvPr/>
        </p:nvSpPr>
        <p:spPr bwMode="auto">
          <a:xfrm>
            <a:off x="5486400" y="2286000"/>
            <a:ext cx="0" cy="144780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966" name="Line 7"/>
          <p:cNvSpPr>
            <a:spLocks noChangeShapeType="1"/>
          </p:cNvSpPr>
          <p:nvPr/>
        </p:nvSpPr>
        <p:spPr bwMode="auto">
          <a:xfrm>
            <a:off x="1828800" y="2133600"/>
            <a:ext cx="0" cy="16303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967" name="Text Box 8"/>
          <p:cNvSpPr txBox="1">
            <a:spLocks noChangeArrowheads="1"/>
          </p:cNvSpPr>
          <p:nvPr/>
        </p:nvSpPr>
        <p:spPr bwMode="auto">
          <a:xfrm>
            <a:off x="762000" y="1371600"/>
            <a:ext cx="2438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/>
              <a:t>Mamdouh</a:t>
            </a:r>
          </a:p>
        </p:txBody>
      </p:sp>
      <p:sp>
        <p:nvSpPr>
          <p:cNvPr id="40968" name="Text Box 9"/>
          <p:cNvSpPr txBox="1">
            <a:spLocks noChangeArrowheads="1"/>
          </p:cNvSpPr>
          <p:nvPr/>
        </p:nvSpPr>
        <p:spPr bwMode="auto">
          <a:xfrm>
            <a:off x="1066800" y="3886200"/>
            <a:ext cx="1600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latin typeface="Arial Rounded MT Bold" pitchFamily="34" charset="0"/>
              </a:rPr>
              <a:t>Manny</a:t>
            </a:r>
          </a:p>
        </p:txBody>
      </p:sp>
      <p:sp>
        <p:nvSpPr>
          <p:cNvPr id="40969" name="Text Box 10"/>
          <p:cNvSpPr txBox="1">
            <a:spLocks noChangeArrowheads="1"/>
          </p:cNvSpPr>
          <p:nvPr/>
        </p:nvSpPr>
        <p:spPr bwMode="auto">
          <a:xfrm>
            <a:off x="4495800" y="1447800"/>
            <a:ext cx="2514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/>
              <a:t>el Hakem</a:t>
            </a:r>
          </a:p>
        </p:txBody>
      </p:sp>
      <p:sp>
        <p:nvSpPr>
          <p:cNvPr id="40970" name="Text Box 11"/>
          <p:cNvSpPr txBox="1">
            <a:spLocks noChangeArrowheads="1"/>
          </p:cNvSpPr>
          <p:nvPr/>
        </p:nvSpPr>
        <p:spPr bwMode="auto">
          <a:xfrm>
            <a:off x="4876800" y="3962400"/>
            <a:ext cx="1447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latin typeface="Arial Rounded MT Bold" pitchFamily="34" charset="0"/>
              </a:rPr>
              <a:t>Hank</a:t>
            </a:r>
          </a:p>
        </p:txBody>
      </p:sp>
      <p:sp>
        <p:nvSpPr>
          <p:cNvPr id="40971" name="Text Box 12"/>
          <p:cNvSpPr txBox="1">
            <a:spLocks noChangeArrowheads="1"/>
          </p:cNvSpPr>
          <p:nvPr/>
        </p:nvSpPr>
        <p:spPr bwMode="auto">
          <a:xfrm>
            <a:off x="685800" y="5638800"/>
            <a:ext cx="7620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40972" name="Text Box 13"/>
          <p:cNvSpPr txBox="1">
            <a:spLocks noChangeArrowheads="1"/>
          </p:cNvSpPr>
          <p:nvPr/>
        </p:nvSpPr>
        <p:spPr bwMode="auto">
          <a:xfrm>
            <a:off x="609600" y="5029200"/>
            <a:ext cx="8001000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2600" b="1"/>
              <a:t>  	Unsolicited nick name violated protected 	rights of race &amp; national origin</a:t>
            </a:r>
          </a:p>
          <a:p>
            <a:r>
              <a:rPr lang="en-US" sz="2600" b="1"/>
              <a:t>= 	</a:t>
            </a:r>
            <a:r>
              <a:rPr lang="en-US" sz="2600" b="1">
                <a:solidFill>
                  <a:srgbClr val="FFCC00"/>
                </a:solidFill>
              </a:rPr>
              <a:t>$60,000</a:t>
            </a:r>
            <a:r>
              <a:rPr lang="en-US" sz="2600" b="1"/>
              <a:t> in Title VII violations</a:t>
            </a:r>
            <a:endParaRPr lang="en-US" sz="2600" b="1">
              <a:latin typeface="Arial Rounded MT Bold" pitchFamily="34" charset="0"/>
            </a:endParaRPr>
          </a:p>
        </p:txBody>
      </p:sp>
      <p:sp>
        <p:nvSpPr>
          <p:cNvPr id="40973" name="Text Box 14"/>
          <p:cNvSpPr txBox="1">
            <a:spLocks noChangeArrowheads="1"/>
          </p:cNvSpPr>
          <p:nvPr/>
        </p:nvSpPr>
        <p:spPr bwMode="auto">
          <a:xfrm>
            <a:off x="7772400" y="1371600"/>
            <a:ext cx="838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p. 26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680A18DE-68D1-4B70-A67E-448D4F1C408E}" type="datetime1">
              <a:rPr lang="en-US"/>
              <a:pPr/>
              <a:t>1/26/2010</a:t>
            </a:fld>
            <a:endParaRPr lang="en-US"/>
          </a:p>
        </p:txBody>
      </p:sp>
      <p:sp>
        <p:nvSpPr>
          <p:cNvPr id="61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4F78F97-4701-4AFB-BCE9-10B2CDB6FFE2}" type="slidenum">
              <a:rPr lang="en-US"/>
              <a:pPr/>
              <a:t>4</a:t>
            </a:fld>
            <a:endParaRPr lang="en-US"/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b="1" u="sng" dirty="0" smtClean="0">
                <a:solidFill>
                  <a:schemeClr val="accent1"/>
                </a:solidFill>
              </a:rPr>
              <a:t>Lack of Respect - unacceptable: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3997325"/>
          </a:xfrm>
        </p:spPr>
        <p:txBody>
          <a:bodyPr/>
          <a:lstStyle/>
          <a:p>
            <a:pPr eaLnBrk="1" hangingPunct="1">
              <a:defRPr/>
            </a:pPr>
            <a:endParaRPr lang="en-US" sz="2800" dirty="0" smtClean="0">
              <a:latin typeface="Arial Rounded MT Bold" pitchFamily="34" charset="0"/>
            </a:endParaRPr>
          </a:p>
          <a:p>
            <a:pPr eaLnBrk="1" hangingPunct="1">
              <a:defRPr/>
            </a:pPr>
            <a:r>
              <a:rPr lang="en-US" sz="2800" dirty="0" smtClean="0">
                <a:latin typeface="Arial Rounded MT Bold" pitchFamily="34" charset="0"/>
              </a:rPr>
              <a:t>…</a:t>
            </a:r>
            <a:r>
              <a:rPr lang="en-US" sz="2800" b="1" dirty="0" smtClean="0">
                <a:latin typeface="Arial Rounded MT Bold" pitchFamily="34" charset="0"/>
              </a:rPr>
              <a:t>harassment and discrimination of any kind indicates </a:t>
            </a:r>
            <a:r>
              <a:rPr lang="en-US" b="1" i="1" dirty="0" smtClean="0">
                <a:latin typeface="Arial Rounded MT Bold" pitchFamily="34" charset="0"/>
              </a:rPr>
              <a:t>lack of respect</a:t>
            </a:r>
            <a:r>
              <a:rPr lang="en-US" sz="2800" b="1" dirty="0" smtClean="0">
                <a:latin typeface="Arial Rounded MT Bold" pitchFamily="34" charset="0"/>
              </a:rPr>
              <a:t> </a:t>
            </a:r>
            <a:r>
              <a:rPr lang="en-US" sz="2800" b="1" dirty="0" smtClean="0">
                <a:latin typeface="Arial Rounded MT Bold" pitchFamily="34" charset="0"/>
              </a:rPr>
              <a:t> towards </a:t>
            </a:r>
            <a:r>
              <a:rPr lang="en-US" sz="2800" b="1" dirty="0" smtClean="0">
                <a:latin typeface="Arial Rounded MT Bold" pitchFamily="34" charset="0"/>
              </a:rPr>
              <a:t>anyone with whom we come in contact during the course of our employment activities. </a:t>
            </a:r>
            <a:endParaRPr lang="en-US" sz="2800" b="1" dirty="0" smtClean="0">
              <a:latin typeface="Arial Rounded MT Bold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b="1" dirty="0" smtClean="0">
              <a:latin typeface="Arial Rounded MT Bold" pitchFamily="34" charset="0"/>
            </a:endParaRPr>
          </a:p>
          <a:p>
            <a:pPr eaLnBrk="1" hangingPunct="1">
              <a:defRPr/>
            </a:pPr>
            <a:r>
              <a:rPr lang="en-US" sz="2800" b="1" dirty="0" smtClean="0">
                <a:latin typeface="Arial Rounded MT Bold" pitchFamily="34" charset="0"/>
              </a:rPr>
              <a:t>This behavior is </a:t>
            </a:r>
            <a:r>
              <a:rPr lang="en-US" sz="2800" b="1" u="sng" dirty="0" smtClean="0">
                <a:solidFill>
                  <a:srgbClr val="FFFF00"/>
                </a:solidFill>
                <a:latin typeface="Arial Rounded MT Bold" pitchFamily="34" charset="0"/>
              </a:rPr>
              <a:t>unacceptable</a:t>
            </a:r>
            <a:r>
              <a:rPr lang="en-US" sz="2800" b="1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en-US" sz="2800" b="1" dirty="0" smtClean="0">
                <a:latin typeface="Arial Rounded MT Bold" pitchFamily="34" charset="0"/>
              </a:rPr>
              <a:t>in our work environment.</a:t>
            </a:r>
          </a:p>
        </p:txBody>
      </p:sp>
      <p:sp>
        <p:nvSpPr>
          <p:cNvPr id="6150" name="Text Box 4"/>
          <p:cNvSpPr txBox="1">
            <a:spLocks noChangeArrowheads="1"/>
          </p:cNvSpPr>
          <p:nvPr/>
        </p:nvSpPr>
        <p:spPr bwMode="auto">
          <a:xfrm>
            <a:off x="685800" y="1447800"/>
            <a:ext cx="1143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p. 6 - bottom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77F4EDB0-F4EC-4773-8193-6E45E3DCA152}" type="datetime1">
              <a:rPr lang="en-US"/>
              <a:pPr/>
              <a:t>1/26/2010</a:t>
            </a:fld>
            <a:endParaRPr lang="en-US"/>
          </a:p>
        </p:txBody>
      </p:sp>
      <p:sp>
        <p:nvSpPr>
          <p:cNvPr id="419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8A196D7-25EC-4ACC-9529-7D2D5520CFF1}" type="slidenum">
              <a:rPr lang="en-US"/>
              <a:pPr/>
              <a:t>40</a:t>
            </a:fld>
            <a:endParaRPr lang="en-US"/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FF9900"/>
                </a:solidFill>
                <a:latin typeface="Arial Rounded MT Bold" pitchFamily="34" charset="0"/>
              </a:rPr>
              <a:t>Intent vs. Impact</a:t>
            </a:r>
            <a:r>
              <a:rPr lang="en-US" b="1" dirty="0" smtClean="0">
                <a:latin typeface="Arial Rounded MT Bold" pitchFamily="34" charset="0"/>
              </a:rPr>
              <a:t>          </a:t>
            </a:r>
            <a:r>
              <a:rPr lang="en-US" sz="2000" b="1" dirty="0" smtClean="0">
                <a:solidFill>
                  <a:schemeClr val="tx1"/>
                </a:solidFill>
                <a:latin typeface="Arial Rounded MT Bold" pitchFamily="34" charset="0"/>
              </a:rPr>
              <a:t>p. 27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1981200"/>
            <a:ext cx="7467600" cy="41497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chemeClr val="accent1"/>
                </a:solidFill>
                <a:latin typeface="Arial Rounded MT Bold" pitchFamily="34" charset="0"/>
              </a:rPr>
              <a:t>V</a:t>
            </a:r>
            <a:r>
              <a:rPr lang="en-US" b="1" dirty="0" smtClean="0">
                <a:solidFill>
                  <a:schemeClr val="accent1"/>
                </a:solidFill>
                <a:latin typeface="Arial Rounded MT Bold" pitchFamily="34" charset="0"/>
              </a:rPr>
              <a:t>alue</a:t>
            </a:r>
            <a:r>
              <a:rPr lang="en-US" b="1" dirty="0" smtClean="0">
                <a:latin typeface="Arial Rounded MT Bold" pitchFamily="34" charset="0"/>
              </a:rPr>
              <a:t> skills &amp; talents of team</a:t>
            </a:r>
          </a:p>
          <a:p>
            <a:pPr eaLnBrk="1" hangingPunct="1">
              <a:defRPr/>
            </a:pPr>
            <a:r>
              <a:rPr lang="en-US" sz="3600" b="1" dirty="0" smtClean="0">
                <a:solidFill>
                  <a:schemeClr val="accent1"/>
                </a:solidFill>
                <a:latin typeface="Arial Rounded MT Bold" pitchFamily="34" charset="0"/>
              </a:rPr>
              <a:t>I</a:t>
            </a:r>
            <a:r>
              <a:rPr lang="en-US" b="1" dirty="0" smtClean="0">
                <a:solidFill>
                  <a:schemeClr val="accent1"/>
                </a:solidFill>
                <a:latin typeface="Arial Rounded MT Bold" pitchFamily="34" charset="0"/>
              </a:rPr>
              <a:t>magine </a:t>
            </a:r>
            <a:r>
              <a:rPr lang="en-US" b="1" dirty="0" smtClean="0">
                <a:latin typeface="Arial Rounded MT Bold" pitchFamily="34" charset="0"/>
              </a:rPr>
              <a:t>how other people feel</a:t>
            </a:r>
          </a:p>
          <a:p>
            <a:pPr eaLnBrk="1" hangingPunct="1">
              <a:defRPr/>
            </a:pPr>
            <a:r>
              <a:rPr lang="en-US" sz="3600" b="1" dirty="0" smtClean="0">
                <a:solidFill>
                  <a:schemeClr val="accent1"/>
                </a:solidFill>
                <a:latin typeface="Arial Rounded MT Bold" pitchFamily="34" charset="0"/>
              </a:rPr>
              <a:t>T</a:t>
            </a:r>
            <a:r>
              <a:rPr lang="en-US" b="1" dirty="0" smtClean="0">
                <a:solidFill>
                  <a:schemeClr val="accent1"/>
                </a:solidFill>
                <a:latin typeface="Arial Rounded MT Bold" pitchFamily="34" charset="0"/>
              </a:rPr>
              <a:t>hink</a:t>
            </a:r>
            <a:r>
              <a:rPr lang="en-US" b="1" dirty="0" smtClean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en-US" b="1" dirty="0" smtClean="0">
                <a:latin typeface="Arial Rounded MT Bold" pitchFamily="34" charset="0"/>
              </a:rPr>
              <a:t>before acting or joking</a:t>
            </a:r>
          </a:p>
          <a:p>
            <a:pPr eaLnBrk="1" hangingPunct="1">
              <a:defRPr/>
            </a:pPr>
            <a:endParaRPr lang="en-US" dirty="0" smtClean="0">
              <a:latin typeface="Arial Rounded MT Bold" pitchFamily="34" charset="0"/>
            </a:endParaRPr>
          </a:p>
          <a:p>
            <a:pPr eaLnBrk="1" hangingPunct="1">
              <a:defRPr/>
            </a:pPr>
            <a:r>
              <a:rPr lang="en-US" b="1" dirty="0" smtClean="0">
                <a:latin typeface="Arial Rounded MT Bold" pitchFamily="34" charset="0"/>
              </a:rPr>
              <a:t>‘</a:t>
            </a:r>
            <a:r>
              <a:rPr lang="en-US" b="1" i="1" dirty="0" smtClean="0">
                <a:latin typeface="Arial Rounded MT Bold" pitchFamily="34" charset="0"/>
              </a:rPr>
              <a:t>I didn’t mean anything by it</a:t>
            </a:r>
            <a:r>
              <a:rPr lang="en-US" b="1" dirty="0" smtClean="0">
                <a:latin typeface="Arial Rounded MT Bold" pitchFamily="34" charset="0"/>
              </a:rPr>
              <a:t>’</a:t>
            </a:r>
            <a:r>
              <a:rPr lang="en-US" dirty="0" smtClean="0">
                <a:latin typeface="Arial Rounded MT Bold" pitchFamily="34" charset="0"/>
              </a:rPr>
              <a:t> is </a:t>
            </a:r>
            <a:r>
              <a:rPr lang="en-US" b="1" i="1" u="sng" dirty="0" smtClean="0">
                <a:solidFill>
                  <a:srgbClr val="FFFF00"/>
                </a:solidFill>
                <a:latin typeface="Arial Rounded MT Bold" pitchFamily="34" charset="0"/>
              </a:rPr>
              <a:t>not</a:t>
            </a:r>
            <a:r>
              <a:rPr lang="en-US" dirty="0" smtClean="0">
                <a:latin typeface="Arial Rounded MT Bold" pitchFamily="34" charset="0"/>
              </a:rPr>
              <a:t>  a valid defense of harassing behavior.</a:t>
            </a:r>
            <a:endParaRPr lang="en-US" sz="2400" dirty="0" smtClean="0"/>
          </a:p>
        </p:txBody>
      </p:sp>
      <p:sp>
        <p:nvSpPr>
          <p:cNvPr id="41990" name="Text Box 4"/>
          <p:cNvSpPr txBox="1">
            <a:spLocks noChangeArrowheads="1"/>
          </p:cNvSpPr>
          <p:nvPr/>
        </p:nvSpPr>
        <p:spPr bwMode="auto">
          <a:xfrm>
            <a:off x="1119188" y="26670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n-US"/>
          </a:p>
        </p:txBody>
      </p:sp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457200" y="1981200"/>
            <a:ext cx="762000" cy="302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8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>V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sz="48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>I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sz="48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>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00E5E614-5A88-480B-977F-3E706D764CAF}" type="datetime1">
              <a:rPr lang="en-US"/>
              <a:pPr/>
              <a:t>1/26/2010</a:t>
            </a:fld>
            <a:endParaRPr lang="en-US"/>
          </a:p>
        </p:txBody>
      </p:sp>
      <p:sp>
        <p:nvSpPr>
          <p:cNvPr id="4301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DFEFA8F-677C-46DD-B47E-5749A8B4DF11}" type="slidenum">
              <a:rPr lang="en-US"/>
              <a:pPr/>
              <a:t>41</a:t>
            </a:fld>
            <a:endParaRPr lang="en-US"/>
          </a:p>
        </p:txBody>
      </p:sp>
      <p:sp>
        <p:nvSpPr>
          <p:cNvPr id="7168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accent1"/>
                </a:solidFill>
                <a:latin typeface="Arial Rounded MT Bold" pitchFamily="34" charset="0"/>
                <a:cs typeface="Times New Roman" pitchFamily="18" charset="0"/>
              </a:rPr>
              <a:t>Unwelcome Behavior</a:t>
            </a:r>
          </a:p>
        </p:txBody>
      </p:sp>
      <p:sp>
        <p:nvSpPr>
          <p:cNvPr id="7168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914400" y="2057400"/>
            <a:ext cx="5867400" cy="3200400"/>
          </a:xfrm>
        </p:spPr>
        <p:txBody>
          <a:bodyPr/>
          <a:lstStyle/>
          <a:p>
            <a:pPr indent="-52388"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latin typeface="Arial Rounded MT Bold" pitchFamily="34" charset="0"/>
              </a:rPr>
              <a:t>Unwelcome behavior is:</a:t>
            </a:r>
          </a:p>
          <a:p>
            <a:pPr indent="-52388" eaLnBrk="1" hangingPunct="1">
              <a:buClr>
                <a:srgbClr val="FF9900"/>
              </a:buClr>
              <a:buSzPct val="105000"/>
              <a:buFont typeface="Wingdings" pitchFamily="2" charset="2"/>
              <a:buChar char="Ø"/>
              <a:defRPr/>
            </a:pPr>
            <a:r>
              <a:rPr lang="en-US" b="1" dirty="0" smtClean="0">
                <a:latin typeface="Arial Rounded MT Bold" pitchFamily="34" charset="0"/>
              </a:rPr>
              <a:t> Not Welcome</a:t>
            </a:r>
          </a:p>
          <a:p>
            <a:pPr indent="-52388" eaLnBrk="1" hangingPunct="1">
              <a:buClr>
                <a:srgbClr val="FF9900"/>
              </a:buClr>
              <a:buSzPct val="105000"/>
              <a:buFont typeface="Wingdings" pitchFamily="2" charset="2"/>
              <a:buChar char="Ø"/>
              <a:defRPr/>
            </a:pPr>
            <a:r>
              <a:rPr lang="en-US" b="1" dirty="0" smtClean="0">
                <a:latin typeface="Arial Rounded MT Bold" pitchFamily="34" charset="0"/>
              </a:rPr>
              <a:t> Not Solicited, and</a:t>
            </a:r>
          </a:p>
          <a:p>
            <a:pPr indent="-52388" eaLnBrk="1" hangingPunct="1">
              <a:buClr>
                <a:srgbClr val="FF9900"/>
              </a:buClr>
              <a:buSzPct val="105000"/>
              <a:buFont typeface="Wingdings" pitchFamily="2" charset="2"/>
              <a:buChar char="Ø"/>
              <a:defRPr/>
            </a:pPr>
            <a:r>
              <a:rPr lang="en-US" b="1" dirty="0" smtClean="0">
                <a:latin typeface="Arial Rounded MT Bold" pitchFamily="34" charset="0"/>
              </a:rPr>
              <a:t> Not Wanted</a:t>
            </a:r>
          </a:p>
          <a:p>
            <a:pPr indent="-52388"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latin typeface="Arial Rounded MT Bold" pitchFamily="34" charset="0"/>
              </a:rPr>
              <a:t>By the offended person</a:t>
            </a:r>
          </a:p>
        </p:txBody>
      </p:sp>
      <p:sp>
        <p:nvSpPr>
          <p:cNvPr id="43014" name="Text Box 1028"/>
          <p:cNvSpPr txBox="1">
            <a:spLocks noChangeArrowheads="1"/>
          </p:cNvSpPr>
          <p:nvPr/>
        </p:nvSpPr>
        <p:spPr bwMode="auto">
          <a:xfrm>
            <a:off x="457200" y="1295400"/>
            <a:ext cx="91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p. 27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85D7203-2259-41DB-B76A-17BB04DF2E56}" type="datetime1">
              <a:rPr lang="en-US"/>
              <a:pPr/>
              <a:t>1/26/2010</a:t>
            </a:fld>
            <a:endParaRPr lang="en-US"/>
          </a:p>
        </p:txBody>
      </p:sp>
      <p:sp>
        <p:nvSpPr>
          <p:cNvPr id="440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234382C-73ED-41D9-8CB9-A86CA21B27D7}" type="slidenum">
              <a:rPr lang="en-US"/>
              <a:pPr/>
              <a:t>42</a:t>
            </a:fld>
            <a:endParaRPr lang="en-US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chemeClr val="accent1"/>
                </a:solidFill>
                <a:latin typeface="Arial Rounded MT Bold" pitchFamily="34" charset="0"/>
              </a:rPr>
              <a:t>Our Clients/Patients/Suppliers</a:t>
            </a:r>
            <a:r>
              <a:rPr lang="en-US" sz="4000" dirty="0" smtClean="0"/>
              <a:t>            </a:t>
            </a:r>
            <a:endParaRPr lang="en-US" sz="2000" dirty="0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438400"/>
            <a:ext cx="8229600" cy="3733800"/>
          </a:xfrm>
        </p:spPr>
        <p:txBody>
          <a:bodyPr/>
          <a:lstStyle/>
          <a:p>
            <a:pPr marL="465138" indent="-465138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400" b="1" dirty="0" smtClean="0">
                <a:latin typeface="Arial Rounded MT Bold" pitchFamily="34" charset="0"/>
              </a:rPr>
              <a:t>	</a:t>
            </a:r>
            <a:r>
              <a:rPr lang="en-US" sz="2800" b="1" dirty="0" smtClean="0">
                <a:latin typeface="Arial Rounded MT Bold" pitchFamily="34" charset="0"/>
              </a:rPr>
              <a:t>Employees who deal directly with patients, the public or with personnel from other organizations:</a:t>
            </a:r>
          </a:p>
          <a:p>
            <a:pPr marL="465138" indent="-465138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800" b="1" dirty="0" smtClean="0">
              <a:latin typeface="Arial Rounded MT Bold" pitchFamily="34" charset="0"/>
            </a:endParaRPr>
          </a:p>
          <a:p>
            <a:pPr marL="465138" indent="-465138" eaLnBrk="1" hangingPunct="1">
              <a:lnSpc>
                <a:spcPct val="80000"/>
              </a:lnSpc>
              <a:buSzTx/>
              <a:buFont typeface="Wingdings" pitchFamily="2" charset="2"/>
              <a:buChar char="Ø"/>
              <a:defRPr/>
            </a:pPr>
            <a:r>
              <a:rPr lang="en-US" b="1" dirty="0" smtClean="0">
                <a:latin typeface="Arial Rounded MT Bold" pitchFamily="34" charset="0"/>
              </a:rPr>
              <a:t>Must always ensure that their own behavior is acceptable.</a:t>
            </a:r>
            <a:r>
              <a:rPr lang="en-US" b="1" i="1" dirty="0" smtClean="0">
                <a:latin typeface="Arial Rounded MT Bold" pitchFamily="34" charset="0"/>
              </a:rPr>
              <a:t> </a:t>
            </a:r>
            <a:endParaRPr lang="en-US" b="1" dirty="0" smtClean="0">
              <a:latin typeface="Arial Rounded MT Bold" pitchFamily="34" charset="0"/>
            </a:endParaRPr>
          </a:p>
          <a:p>
            <a:pPr marL="465138" indent="-465138" eaLnBrk="1" hangingPunct="1">
              <a:lnSpc>
                <a:spcPct val="80000"/>
              </a:lnSpc>
              <a:buSzTx/>
              <a:buFont typeface="Wingdings" pitchFamily="2" charset="2"/>
              <a:buChar char="Ø"/>
              <a:defRPr/>
            </a:pPr>
            <a:r>
              <a:rPr lang="en-US" b="1" dirty="0" smtClean="0">
                <a:latin typeface="Arial Rounded MT Bold" pitchFamily="34" charset="0"/>
              </a:rPr>
              <a:t>Are strongly encouraged to report incidents of unwelcome behavior by others.</a:t>
            </a:r>
            <a:r>
              <a:rPr lang="en-US" sz="1800" b="1" dirty="0" smtClean="0"/>
              <a:t> </a:t>
            </a:r>
          </a:p>
        </p:txBody>
      </p:sp>
      <p:sp>
        <p:nvSpPr>
          <p:cNvPr id="44038" name="Text Box 2"/>
          <p:cNvSpPr txBox="1">
            <a:spLocks noChangeArrowheads="1"/>
          </p:cNvSpPr>
          <p:nvPr/>
        </p:nvSpPr>
        <p:spPr bwMode="auto">
          <a:xfrm>
            <a:off x="762000" y="1676400"/>
            <a:ext cx="91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p. 28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E7A46DD9-37C0-4008-A921-124F05A4683C}" type="datetime1">
              <a:rPr lang="en-US"/>
              <a:pPr/>
              <a:t>1/26/2010</a:t>
            </a:fld>
            <a:endParaRPr lang="en-US"/>
          </a:p>
        </p:txBody>
      </p:sp>
      <p:sp>
        <p:nvSpPr>
          <p:cNvPr id="450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5AF598-C592-4FBE-957B-C2F7DE51DE1A}" type="slidenum">
              <a:rPr lang="en-US"/>
              <a:pPr/>
              <a:t>43</a:t>
            </a:fld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8229600" cy="40735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6000" b="1" dirty="0" smtClean="0">
                <a:solidFill>
                  <a:schemeClr val="accent1"/>
                </a:solidFill>
                <a:latin typeface="Arial Rounded MT Bold" pitchFamily="34" charset="0"/>
              </a:rPr>
              <a:t>Steps to take if you believe you are being harassed:</a:t>
            </a:r>
          </a:p>
        </p:txBody>
      </p:sp>
      <p:sp>
        <p:nvSpPr>
          <p:cNvPr id="45061" name="Text Box 4"/>
          <p:cNvSpPr txBox="1">
            <a:spLocks noChangeArrowheads="1"/>
          </p:cNvSpPr>
          <p:nvPr/>
        </p:nvSpPr>
        <p:spPr bwMode="auto">
          <a:xfrm>
            <a:off x="2743200" y="5943600"/>
            <a:ext cx="3429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/>
              <a:t>p. 29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050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chemeClr val="accent1"/>
                </a:solidFill>
                <a:latin typeface="Arial Rounded MT Bold" pitchFamily="34" charset="0"/>
              </a:rPr>
              <a:t>Employees who object to unwelcome behavior should:</a:t>
            </a:r>
          </a:p>
        </p:txBody>
      </p:sp>
      <p:sp>
        <p:nvSpPr>
          <p:cNvPr id="23555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2514600" y="1905000"/>
            <a:ext cx="6172200" cy="4267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1600" dirty="0" smtClean="0"/>
              <a:t>	</a:t>
            </a:r>
            <a:endParaRPr lang="en-US" sz="1600" dirty="0" smtClean="0">
              <a:latin typeface="Arial Rounded MT Bold" pitchFamily="34" charset="0"/>
            </a:endParaRPr>
          </a:p>
          <a:p>
            <a:pPr eaLnBrk="1" hangingPunct="1">
              <a:defRPr/>
            </a:pPr>
            <a:r>
              <a:rPr lang="en-US" sz="3600" b="1" dirty="0" smtClean="0">
                <a:latin typeface="Arial Rounded MT Bold" pitchFamily="34" charset="0"/>
              </a:rPr>
              <a:t>Tell the person to </a:t>
            </a:r>
            <a:r>
              <a:rPr lang="en-US" sz="4000" b="1" i="1" u="sng" dirty="0" smtClean="0">
                <a:solidFill>
                  <a:srgbClr val="FF0000"/>
                </a:solidFill>
                <a:latin typeface="Arial Rounded MT Bold" pitchFamily="34" charset="0"/>
              </a:rPr>
              <a:t>stop</a:t>
            </a:r>
            <a:r>
              <a:rPr lang="en-US" sz="3600" b="1" dirty="0" smtClean="0">
                <a:latin typeface="Arial Rounded MT Bold" pitchFamily="34" charset="0"/>
              </a:rPr>
              <a:t>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000" dirty="0" smtClean="0">
              <a:latin typeface="Arial Rounded MT Bold" pitchFamily="34" charset="0"/>
            </a:endParaRPr>
          </a:p>
          <a:p>
            <a:pPr lvl="1" eaLnBrk="1" hangingPunct="1">
              <a:buFont typeface="Wingdings" pitchFamily="2" charset="2"/>
              <a:buChar char="ü"/>
              <a:defRPr/>
            </a:pPr>
            <a:r>
              <a:rPr lang="en-US" dirty="0" smtClean="0">
                <a:latin typeface="Arial Rounded MT Bold" pitchFamily="34" charset="0"/>
              </a:rPr>
              <a:t>Either in person, or</a:t>
            </a:r>
          </a:p>
          <a:p>
            <a:pPr lvl="1" eaLnBrk="1" hangingPunct="1">
              <a:buFont typeface="Wingdings" pitchFamily="2" charset="2"/>
              <a:buChar char="ü"/>
              <a:defRPr/>
            </a:pPr>
            <a:r>
              <a:rPr lang="en-US" dirty="0" smtClean="0">
                <a:latin typeface="Arial Rounded MT Bold" pitchFamily="34" charset="0"/>
              </a:rPr>
              <a:t>In writing</a:t>
            </a:r>
          </a:p>
          <a:p>
            <a:pPr lvl="1" eaLnBrk="1" hangingPunct="1">
              <a:buFont typeface="Wingdings" pitchFamily="2" charset="2"/>
              <a:buNone/>
              <a:defRPr/>
            </a:pPr>
            <a:endParaRPr lang="en-US" sz="1800" dirty="0" smtClean="0">
              <a:latin typeface="Arial Rounded MT Bold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b="1" i="1" dirty="0" smtClean="0">
                <a:latin typeface="Arial Rounded MT Bold" pitchFamily="34" charset="0"/>
              </a:rPr>
              <a:t>Immediately</a:t>
            </a:r>
          </a:p>
          <a:p>
            <a:pPr lvl="1" eaLnBrk="1" hangingPunct="1">
              <a:buFont typeface="Wingdings" pitchFamily="2" charset="2"/>
              <a:buNone/>
              <a:defRPr/>
            </a:pPr>
            <a:endParaRPr lang="en-US" sz="2000" dirty="0" smtClean="0">
              <a:latin typeface="Arial Rounded MT Bold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b="1" i="1" u="sng" dirty="0" smtClean="0">
                <a:latin typeface="Arial Rounded MT Bold" pitchFamily="34" charset="0"/>
              </a:rPr>
              <a:t>And</a:t>
            </a:r>
          </a:p>
        </p:txBody>
      </p:sp>
      <p:pic>
        <p:nvPicPr>
          <p:cNvPr id="46084" name="Picture 2052" descr="ED00068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981200"/>
            <a:ext cx="1676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chemeClr val="accent1"/>
                </a:solidFill>
                <a:latin typeface="Arial Rounded MT Bold" pitchFamily="34" charset="0"/>
              </a:rPr>
              <a:t>Employees who object to unwelcome behavior should:</a:t>
            </a:r>
          </a:p>
        </p:txBody>
      </p:sp>
      <p:sp>
        <p:nvSpPr>
          <p:cNvPr id="2662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590800" y="2057400"/>
            <a:ext cx="6172200" cy="4073525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800" b="1" dirty="0" smtClean="0">
                <a:latin typeface="Arial Rounded MT Bold" pitchFamily="34" charset="0"/>
              </a:rPr>
              <a:t>1.	Report the situation to their supervisor </a:t>
            </a:r>
            <a:r>
              <a:rPr lang="en-US" sz="2800" b="1" i="1" dirty="0" smtClean="0">
                <a:latin typeface="Arial Rounded MT Bold" pitchFamily="34" charset="0"/>
              </a:rPr>
              <a:t>or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800" b="1" dirty="0" smtClean="0">
              <a:latin typeface="Arial Rounded MT Bold" pitchFamily="34" charset="0"/>
            </a:endParaRP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800" b="1" dirty="0" smtClean="0">
                <a:latin typeface="Arial Rounded MT Bold" pitchFamily="34" charset="0"/>
              </a:rPr>
              <a:t>2.	Their supervisor’s supervisor, </a:t>
            </a:r>
          </a:p>
          <a:p>
            <a:pPr marL="609600" indent="-60960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800" b="1" i="1" u="sng" dirty="0" smtClean="0">
                <a:latin typeface="Arial Rounded MT Bold" pitchFamily="34" charset="0"/>
              </a:rPr>
              <a:t>And</a:t>
            </a:r>
          </a:p>
          <a:p>
            <a:pPr marL="609600" indent="-609600" eaLnBrk="1" hangingPunct="1">
              <a:lnSpc>
                <a:spcPct val="80000"/>
              </a:lnSpc>
              <a:defRPr/>
            </a:pPr>
            <a:endParaRPr lang="en-US" sz="2800" b="1" i="1" dirty="0" smtClean="0">
              <a:latin typeface="Arial Rounded MT Bold" pitchFamily="34" charset="0"/>
            </a:endParaRP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800" b="1" dirty="0" smtClean="0">
                <a:latin typeface="Arial Rounded MT Bold" pitchFamily="34" charset="0"/>
              </a:rPr>
              <a:t>3.	Call Health Services Personnel at: (</a:t>
            </a:r>
            <a:r>
              <a:rPr lang="en-US" sz="2800" b="1" dirty="0" smtClean="0">
                <a:latin typeface="Arial Rounded MT Bold" pitchFamily="34" charset="0"/>
                <a:sym typeface="Wingdings" pitchFamily="2" charset="2"/>
              </a:rPr>
              <a:t>925) </a:t>
            </a:r>
            <a:r>
              <a:rPr lang="en-US" sz="2800" b="1" dirty="0" smtClean="0">
                <a:latin typeface="Arial Rounded MT Bold" pitchFamily="34" charset="0"/>
              </a:rPr>
              <a:t>957 - 5240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800" b="1" dirty="0" smtClean="0">
              <a:latin typeface="Arial Rounded MT Bold" pitchFamily="34" charset="0"/>
            </a:endParaRPr>
          </a:p>
          <a:p>
            <a:pPr marL="609600" indent="-60960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800" b="1" i="1" u="sng" dirty="0" smtClean="0">
                <a:latin typeface="Arial Rounded MT Bold" pitchFamily="34" charset="0"/>
              </a:rPr>
              <a:t>As soon as possible</a:t>
            </a:r>
          </a:p>
          <a:p>
            <a:pPr marL="609600" indent="-609600" eaLnBrk="1" hangingPunct="1">
              <a:lnSpc>
                <a:spcPct val="80000"/>
              </a:lnSpc>
              <a:defRPr/>
            </a:pPr>
            <a:endParaRPr lang="en-US" sz="2800" b="1" i="1" dirty="0" smtClean="0">
              <a:latin typeface="Arial Rounded MT Bold" pitchFamily="34" charset="0"/>
            </a:endParaRPr>
          </a:p>
        </p:txBody>
      </p:sp>
      <p:pic>
        <p:nvPicPr>
          <p:cNvPr id="47108" name="Picture 1028" descr="BD06627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828800"/>
            <a:ext cx="17526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2EF38AB0-6ACA-4646-8D04-53C3E99D4C27}" type="datetime1">
              <a:rPr lang="en-US"/>
              <a:pPr/>
              <a:t>1/26/2010</a:t>
            </a:fld>
            <a:endParaRPr lang="en-US"/>
          </a:p>
        </p:txBody>
      </p:sp>
      <p:sp>
        <p:nvSpPr>
          <p:cNvPr id="481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FC798E2-11EC-4006-B2FA-13CF66DAC014}" type="slidenum">
              <a:rPr lang="en-US"/>
              <a:pPr/>
              <a:t>46</a:t>
            </a:fld>
            <a:endParaRPr lang="en-US"/>
          </a:p>
        </p:txBody>
      </p:sp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b="1" dirty="0" smtClean="0">
                <a:solidFill>
                  <a:schemeClr val="accent1"/>
                </a:solidFill>
                <a:latin typeface="Arial Rounded MT Bold" pitchFamily="34" charset="0"/>
              </a:rPr>
              <a:t>Complaint Processes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4600" y="1981200"/>
            <a:ext cx="6172200" cy="20574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latin typeface="Arial Rounded MT Bold" pitchFamily="34" charset="0"/>
              </a:rPr>
              <a:t>Complaint must be in writing and describe the behavior(s) and the person(s) involved.</a:t>
            </a:r>
            <a:endParaRPr lang="en-US" b="1" i="1" dirty="0" smtClean="0">
              <a:latin typeface="Arial Rounded MT Bold" pitchFamily="34" charset="0"/>
            </a:endParaRPr>
          </a:p>
        </p:txBody>
      </p:sp>
      <p:pic>
        <p:nvPicPr>
          <p:cNvPr id="48134" name="Picture 4" descr="MMj02866700000%5b1%5d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860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0053" name="Rectangle 5"/>
          <p:cNvSpPr>
            <a:spLocks noChangeArrowheads="1"/>
          </p:cNvSpPr>
          <p:nvPr/>
        </p:nvSpPr>
        <p:spPr bwMode="auto">
          <a:xfrm>
            <a:off x="685800" y="4572000"/>
            <a:ext cx="815340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5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en-US" sz="2800" b="1" i="1" u="sng" dirty="0"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>See  Toolkit in </a:t>
            </a:r>
            <a:r>
              <a:rPr lang="en-US" sz="3200" b="1" i="1" u="sng" dirty="0"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>Appendix </a:t>
            </a:r>
            <a:r>
              <a:rPr lang="en-US" sz="2800" b="1" i="1" u="sng" dirty="0"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>pp. 48 - 49 for</a:t>
            </a:r>
            <a:r>
              <a:rPr lang="en-US" sz="2800" i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> :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>
                <a:schemeClr val="hlink"/>
              </a:buClr>
              <a:buSzPct val="65000"/>
              <a:buFont typeface="Wingdings" pitchFamily="2" charset="2"/>
              <a:buChar char="Ø"/>
              <a:defRPr/>
            </a:pPr>
            <a:r>
              <a:rPr lang="en-US" sz="28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>Key questions to help get organized, and the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>
                <a:schemeClr val="hlink"/>
              </a:buClr>
              <a:buSzPct val="65000"/>
              <a:buFont typeface="Wingdings" pitchFamily="2" charset="2"/>
              <a:buChar char="Ø"/>
              <a:defRPr/>
            </a:pPr>
            <a:r>
              <a:rPr lang="en-US" sz="28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>Health Services complaint form.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17064F2B-8BCF-4B35-93C8-3E1917A86186}" type="datetime1">
              <a:rPr lang="en-US"/>
              <a:pPr/>
              <a:t>1/26/2010</a:t>
            </a:fld>
            <a:endParaRPr lang="en-US"/>
          </a:p>
        </p:txBody>
      </p:sp>
      <p:sp>
        <p:nvSpPr>
          <p:cNvPr id="491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97B4336-72D7-4737-BB90-F33A74770203}" type="slidenum">
              <a:rPr lang="en-US"/>
              <a:pPr/>
              <a:t>47</a:t>
            </a:fld>
            <a:endParaRPr lang="en-US"/>
          </a:p>
        </p:txBody>
      </p:sp>
      <p:sp>
        <p:nvSpPr>
          <p:cNvPr id="44041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.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44042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457200" y="2743200"/>
            <a:ext cx="7848600" cy="3768725"/>
          </a:xfrm>
        </p:spPr>
        <p:txBody>
          <a:bodyPr/>
          <a:lstStyle/>
          <a:p>
            <a:pPr marL="465138" indent="-465138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b="1" u="sng" dirty="0" smtClean="0">
                <a:latin typeface="Arial Rounded MT Bold" pitchFamily="34" charset="0"/>
              </a:rPr>
              <a:t>Yes</a:t>
            </a:r>
            <a:r>
              <a:rPr lang="en-US" b="1" dirty="0" smtClean="0">
                <a:latin typeface="Arial Rounded MT Bold" pitchFamily="34" charset="0"/>
              </a:rPr>
              <a:t>  - to the: </a:t>
            </a:r>
          </a:p>
          <a:p>
            <a:pPr marL="465138" indent="-465138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n-US" b="1" dirty="0" smtClean="0">
                <a:latin typeface="Arial Rounded MT Bold" pitchFamily="34" charset="0"/>
              </a:rPr>
              <a:t>County Affirmative Action Office </a:t>
            </a:r>
          </a:p>
          <a:p>
            <a:pPr marL="1031875" lvl="1" indent="-452438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b="1" dirty="0" smtClean="0">
              <a:latin typeface="Arial Rounded MT Bold" pitchFamily="34" charset="0"/>
            </a:endParaRPr>
          </a:p>
          <a:p>
            <a:pPr marL="465138" indent="-465138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n-US" b="1" dirty="0" smtClean="0">
                <a:latin typeface="Arial Rounded MT Bold" pitchFamily="34" charset="0"/>
              </a:rPr>
              <a:t>The Merit Board</a:t>
            </a:r>
          </a:p>
          <a:p>
            <a:pPr marL="465138" indent="-465138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endParaRPr lang="en-US" b="1" dirty="0" smtClean="0">
              <a:latin typeface="Arial Rounded MT Bold" pitchFamily="34" charset="0"/>
            </a:endParaRPr>
          </a:p>
          <a:p>
            <a:pPr marL="465138" indent="-465138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n-US" b="1" dirty="0" smtClean="0">
                <a:latin typeface="Arial Rounded MT Bold" pitchFamily="34" charset="0"/>
              </a:rPr>
              <a:t>Union can support members at any stage</a:t>
            </a:r>
          </a:p>
        </p:txBody>
      </p:sp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762000" y="533400"/>
            <a:ext cx="73152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>Can the employee appeal the HSD results?</a:t>
            </a:r>
          </a:p>
        </p:txBody>
      </p:sp>
      <p:sp>
        <p:nvSpPr>
          <p:cNvPr id="49159" name="Text Box 2"/>
          <p:cNvSpPr txBox="1">
            <a:spLocks noChangeArrowheads="1"/>
          </p:cNvSpPr>
          <p:nvPr/>
        </p:nvSpPr>
        <p:spPr bwMode="auto">
          <a:xfrm>
            <a:off x="457200" y="1981200"/>
            <a:ext cx="838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p. 30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1B316441-B94F-42E4-B617-E236523F1BA6}" type="datetime1">
              <a:rPr lang="en-US"/>
              <a:pPr/>
              <a:t>1/26/2010</a:t>
            </a:fld>
            <a:endParaRPr lang="en-US"/>
          </a:p>
        </p:txBody>
      </p:sp>
      <p:sp>
        <p:nvSpPr>
          <p:cNvPr id="501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1F78EDC-4EE3-4DFF-8A4F-209FEE089104}" type="slidenum">
              <a:rPr lang="en-US"/>
              <a:pPr/>
              <a:t>48</a:t>
            </a:fld>
            <a:endParaRPr lang="en-US"/>
          </a:p>
        </p:txBody>
      </p:sp>
      <p:sp>
        <p:nvSpPr>
          <p:cNvPr id="2765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chemeClr val="accent1"/>
                </a:solidFill>
                <a:latin typeface="Arial Rounded MT Bold" pitchFamily="34" charset="0"/>
              </a:rPr>
              <a:t>What happens if they cannot resolve complaint within the County?</a:t>
            </a:r>
          </a:p>
        </p:txBody>
      </p:sp>
      <p:sp>
        <p:nvSpPr>
          <p:cNvPr id="2765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57200" y="2362200"/>
            <a:ext cx="8382000" cy="37338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3000" b="1" dirty="0" smtClean="0">
                <a:latin typeface="Arial Rounded MT Bold" pitchFamily="34" charset="0"/>
              </a:rPr>
              <a:t>Written complaints can also be sent to the:</a:t>
            </a:r>
          </a:p>
          <a:p>
            <a:pPr marL="0" indent="0" eaLnBrk="1" hangingPunct="1">
              <a:lnSpc>
                <a:spcPct val="90000"/>
              </a:lnSpc>
              <a:defRPr/>
            </a:pPr>
            <a:endParaRPr lang="en-US" sz="2000" dirty="0" smtClean="0">
              <a:latin typeface="Arial Rounded MT Bold" pitchFamily="34" charset="0"/>
            </a:endParaRPr>
          </a:p>
          <a:p>
            <a:pPr lvl="1" indent="-627063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n-US" b="1" dirty="0" smtClean="0">
                <a:latin typeface="Arial Rounded MT Bold" pitchFamily="34" charset="0"/>
              </a:rPr>
              <a:t>California Department of Fair Employment &amp; Housing,</a:t>
            </a:r>
            <a:r>
              <a:rPr lang="en-US" sz="3200" b="1" dirty="0" smtClean="0">
                <a:latin typeface="Arial Rounded MT Bold" pitchFamily="34" charset="0"/>
              </a:rPr>
              <a:t>  </a:t>
            </a:r>
            <a:r>
              <a:rPr lang="en-US" sz="3200" b="1" i="1" dirty="0" smtClean="0">
                <a:solidFill>
                  <a:srgbClr val="FFC000"/>
                </a:solidFill>
                <a:latin typeface="Arial Rounded MT Bold" pitchFamily="34" charset="0"/>
              </a:rPr>
              <a:t>within 1 year</a:t>
            </a:r>
            <a:endParaRPr lang="en-US" b="1" u="sng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lvl="1" indent="-627063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3200" b="1" dirty="0" smtClean="0">
                <a:latin typeface="Arial Rounded MT Bold" pitchFamily="34" charset="0"/>
              </a:rPr>
              <a:t>and/or</a:t>
            </a:r>
            <a:endParaRPr lang="en-US" sz="2000" b="1" dirty="0" smtClean="0">
              <a:latin typeface="Arial Rounded MT Bold" pitchFamily="34" charset="0"/>
            </a:endParaRPr>
          </a:p>
          <a:p>
            <a:pPr lvl="1" indent="-627063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n-US" sz="3200" b="1" dirty="0" smtClean="0">
                <a:latin typeface="Arial Rounded MT Bold" pitchFamily="34" charset="0"/>
              </a:rPr>
              <a:t>Federal Government’s Equal Employment Opportunity Commission</a:t>
            </a:r>
            <a:endParaRPr lang="en-US" sz="2400" b="1" i="1" dirty="0" smtClean="0">
              <a:latin typeface="Arial Rounded MT Bold" pitchFamily="34" charset="0"/>
            </a:endParaRPr>
          </a:p>
          <a:p>
            <a:pPr lvl="1" indent="-627063" eaLnBrk="1" hangingPunct="1">
              <a:lnSpc>
                <a:spcPct val="90000"/>
              </a:lnSpc>
              <a:buNone/>
              <a:defRPr/>
            </a:pPr>
            <a:r>
              <a:rPr lang="en-US" sz="2400" b="1" i="1" dirty="0" smtClean="0">
                <a:latin typeface="Arial Rounded MT Bold" pitchFamily="34" charset="0"/>
              </a:rPr>
              <a:t>		</a:t>
            </a:r>
            <a:r>
              <a:rPr lang="en-US" sz="2400" b="1" i="1" dirty="0" smtClean="0">
                <a:solidFill>
                  <a:srgbClr val="FFC000"/>
                </a:solidFill>
                <a:latin typeface="Arial Rounded MT Bold" pitchFamily="34" charset="0"/>
              </a:rPr>
              <a:t>	Within </a:t>
            </a:r>
            <a:r>
              <a:rPr lang="en-US" sz="2400" b="1" i="1" dirty="0" smtClean="0">
                <a:solidFill>
                  <a:srgbClr val="FFC000"/>
                </a:solidFill>
                <a:latin typeface="Arial Rounded MT Bold" pitchFamily="34" charset="0"/>
              </a:rPr>
              <a:t>180  - 300 days of incident</a:t>
            </a:r>
          </a:p>
          <a:p>
            <a:pPr marL="0" indent="0" eaLnBrk="1" hangingPunct="1">
              <a:lnSpc>
                <a:spcPct val="90000"/>
              </a:lnSpc>
              <a:defRPr/>
            </a:pPr>
            <a:endParaRPr lang="en-US" sz="2800" dirty="0" smtClean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2100B1CE-8013-4FAB-A4F0-75F56F79271D}" type="datetime1">
              <a:rPr lang="en-US"/>
              <a:pPr/>
              <a:t>1/26/2010</a:t>
            </a:fld>
            <a:endParaRPr lang="en-US"/>
          </a:p>
        </p:txBody>
      </p:sp>
      <p:sp>
        <p:nvSpPr>
          <p:cNvPr id="5120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0E9DA22-51C8-4A59-BEA8-841F99A7BFC9}" type="slidenum">
              <a:rPr lang="en-US"/>
              <a:pPr/>
              <a:t>49</a:t>
            </a:fld>
            <a:endParaRPr lang="en-US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229600" cy="1143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4400" dirty="0" smtClean="0">
              <a:latin typeface="Arial Rounded MT Bold" pitchFamily="34" charset="0"/>
              <a:cs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7200" dirty="0" smtClean="0">
                <a:solidFill>
                  <a:schemeClr val="accent1"/>
                </a:solidFill>
                <a:latin typeface="Arial Rounded MT Bold" pitchFamily="34" charset="0"/>
                <a:cs typeface="Times New Roman" pitchFamily="18" charset="0"/>
              </a:rPr>
              <a:t>Conclusion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80F0FE86-B67E-4069-A34A-AB6C6D0EF1DC}" type="datetime1">
              <a:rPr lang="en-US"/>
              <a:pPr/>
              <a:t>1/26/2010</a:t>
            </a:fld>
            <a:endParaRPr lang="en-US"/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E350ED9-D0DE-4EB3-A592-E4DB30A00D2E}" type="slidenum">
              <a:rPr lang="en-US"/>
              <a:pPr/>
              <a:t>5</a:t>
            </a:fld>
            <a:endParaRPr lang="en-US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Arial Rounded MT Bold" pitchFamily="34" charset="0"/>
              </a:rPr>
              <a:t>		</a:t>
            </a:r>
            <a:r>
              <a:rPr lang="en-US" b="1" dirty="0" smtClean="0">
                <a:solidFill>
                  <a:schemeClr val="accent1"/>
                </a:solidFill>
                <a:latin typeface="Arial Rounded MT Bold" pitchFamily="34" charset="0"/>
              </a:rPr>
              <a:t>Objectives</a:t>
            </a:r>
            <a:r>
              <a:rPr lang="en-US" dirty="0" smtClean="0">
                <a:solidFill>
                  <a:schemeClr val="accent1"/>
                </a:solidFill>
                <a:latin typeface="Arial Rounded MT Bold" pitchFamily="34" charset="0"/>
              </a:rPr>
              <a:t> 		</a:t>
            </a:r>
            <a:r>
              <a:rPr lang="en-US" sz="2000" dirty="0" smtClean="0">
                <a:solidFill>
                  <a:schemeClr val="tx1"/>
                </a:solidFill>
                <a:latin typeface="Arial Rounded MT Bold" pitchFamily="34" charset="0"/>
              </a:rPr>
              <a:t>p. 7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58200" cy="4530725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sz="3600" b="1" dirty="0" smtClean="0">
                <a:solidFill>
                  <a:schemeClr val="accent1"/>
                </a:solidFill>
                <a:latin typeface="Arial Rounded MT Bold" pitchFamily="34" charset="0"/>
              </a:rPr>
              <a:t>Understand:</a:t>
            </a:r>
            <a:endParaRPr lang="en-US" sz="3600" b="1" dirty="0" smtClean="0">
              <a:latin typeface="Arial Rounded MT Bold" pitchFamily="34" charset="0"/>
            </a:endParaRP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n-US" sz="3000" b="1" dirty="0" smtClean="0">
                <a:latin typeface="Arial Rounded MT Bold" pitchFamily="34" charset="0"/>
              </a:rPr>
              <a:t>County policies, State and Federal laws concerning workplace harassment;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n-US" sz="3000" b="1" dirty="0" smtClean="0">
                <a:latin typeface="Arial Rounded MT Bold" pitchFamily="34" charset="0"/>
              </a:rPr>
              <a:t>Our protected rights in the workplace;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n-US" sz="3000" b="1" i="1" u="sng" dirty="0" smtClean="0">
                <a:latin typeface="Arial Rounded MT Bold" pitchFamily="34" charset="0"/>
              </a:rPr>
              <a:t>Your</a:t>
            </a:r>
            <a:r>
              <a:rPr lang="en-US" sz="3000" b="1" dirty="0" smtClean="0">
                <a:latin typeface="Arial Rounded MT Bold" pitchFamily="34" charset="0"/>
              </a:rPr>
              <a:t> </a:t>
            </a:r>
            <a:r>
              <a:rPr lang="en-US" sz="3000" b="1" dirty="0" smtClean="0">
                <a:latin typeface="Arial Rounded MT Bold" pitchFamily="34" charset="0"/>
              </a:rPr>
              <a:t> responsibilities </a:t>
            </a:r>
            <a:r>
              <a:rPr lang="en-US" sz="3000" b="1" dirty="0" smtClean="0">
                <a:latin typeface="Arial Rounded MT Bold" pitchFamily="34" charset="0"/>
              </a:rPr>
              <a:t>to prevent harassment and discrimination; 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n-US" sz="3000" b="1" u="sng" dirty="0" smtClean="0">
                <a:latin typeface="Arial Rounded MT Bold" pitchFamily="34" charset="0"/>
              </a:rPr>
              <a:t>Steps to take</a:t>
            </a:r>
            <a:r>
              <a:rPr lang="en-US" sz="3000" b="1" dirty="0" smtClean="0">
                <a:latin typeface="Arial Rounded MT Bold" pitchFamily="34" charset="0"/>
              </a:rPr>
              <a:t> if you believe you are being harassed and/or discriminated against.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6E9971DD-1A73-4606-93B5-E50FBF6CF30A}" type="datetime1">
              <a:rPr lang="en-US"/>
              <a:pPr/>
              <a:t>1/26/2010</a:t>
            </a:fld>
            <a:endParaRPr lang="en-US"/>
          </a:p>
        </p:txBody>
      </p:sp>
      <p:sp>
        <p:nvSpPr>
          <p:cNvPr id="5222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210C6B1-CDD6-4D55-A125-C4C3D43A4363}" type="slidenum">
              <a:rPr lang="en-US"/>
              <a:pPr/>
              <a:t>50</a:t>
            </a:fld>
            <a:endParaRPr lang="en-US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3429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en-US" sz="3600" b="1" i="1" dirty="0" smtClean="0">
              <a:latin typeface="Arial Rounded MT Bold" pitchFamily="34" charset="0"/>
              <a:cs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3600" dirty="0" smtClean="0">
                <a:latin typeface="Arial Rounded MT Bold" pitchFamily="34" charset="0"/>
                <a:cs typeface="Arial" charset="0"/>
              </a:rPr>
              <a:t>Rarely will a person harass or discriminate against someone they value…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3600" dirty="0" smtClean="0">
                <a:latin typeface="Arial Rounded MT Bold" pitchFamily="34" charset="0"/>
                <a:cs typeface="Arial" charset="0"/>
              </a:rPr>
              <a:t>either accidentally or deliberately.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>
              <a:latin typeface="Arial Rounded MT Bold" pitchFamily="34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en-US" dirty="0" smtClean="0">
              <a:latin typeface="Arial" charset="0"/>
            </a:endParaRPr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title"/>
          </p:nvPr>
        </p:nvSpPr>
        <p:spPr>
          <a:xfrm>
            <a:off x="381000" y="762000"/>
            <a:ext cx="82296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i="1" dirty="0" smtClean="0">
                <a:solidFill>
                  <a:schemeClr val="accent1"/>
                </a:solidFill>
              </a:rPr>
              <a:t>Its All A Matter of Respect</a:t>
            </a:r>
            <a:r>
              <a:rPr lang="en-US" sz="4000" b="1" i="1" dirty="0" smtClean="0"/>
              <a:t/>
            </a:r>
            <a:br>
              <a:rPr lang="en-US" sz="4000" b="1" i="1" dirty="0" smtClean="0"/>
            </a:br>
            <a:endParaRPr lang="en-US" sz="4000" b="1" i="1" dirty="0" smtClean="0"/>
          </a:p>
        </p:txBody>
      </p:sp>
      <p:sp>
        <p:nvSpPr>
          <p:cNvPr id="52230" name="Text Box 2"/>
          <p:cNvSpPr txBox="1">
            <a:spLocks noChangeArrowheads="1"/>
          </p:cNvSpPr>
          <p:nvPr/>
        </p:nvSpPr>
        <p:spPr bwMode="auto">
          <a:xfrm>
            <a:off x="990600" y="16002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p. 32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81ACC682-148C-4EBC-AE17-9D5E51769706}" type="datetime1">
              <a:rPr lang="en-US"/>
              <a:pPr/>
              <a:t>1/26/2010</a:t>
            </a:fld>
            <a:endParaRPr lang="en-US"/>
          </a:p>
        </p:txBody>
      </p:sp>
      <p:sp>
        <p:nvSpPr>
          <p:cNvPr id="5325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C2056A2-405D-4DCC-B0DC-291F218B6EC0}" type="slidenum">
              <a:rPr lang="en-US"/>
              <a:pPr/>
              <a:t>51</a:t>
            </a:fld>
            <a:endParaRPr lang="en-US"/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accent1"/>
                </a:solidFill>
                <a:latin typeface="Arial Rounded MT Bold" pitchFamily="34" charset="0"/>
                <a:cs typeface="Times New Roman" pitchFamily="18" charset="0"/>
              </a:rPr>
              <a:t>Demonstrating consideration and respect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819400"/>
            <a:ext cx="8229600" cy="3581400"/>
          </a:xfrm>
        </p:spPr>
        <p:txBody>
          <a:bodyPr/>
          <a:lstStyle/>
          <a:p>
            <a:pPr indent="4763"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latin typeface="Arial Rounded MT Bold" pitchFamily="34" charset="0"/>
                <a:cs typeface="Times New Roman" pitchFamily="18" charset="0"/>
              </a:rPr>
              <a:t>Towards all those with whom we come in contact …</a:t>
            </a:r>
          </a:p>
          <a:p>
            <a:pPr indent="4763"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latin typeface="Arial Rounded MT Bold" pitchFamily="34" charset="0"/>
                <a:cs typeface="Times New Roman" pitchFamily="18" charset="0"/>
              </a:rPr>
              <a:t>Will create and maintain an environment that does not accept sexual and other types of workplace discrimination or harassment.</a:t>
            </a:r>
            <a:r>
              <a:rPr lang="en-US" sz="4000" dirty="0" smtClean="0">
                <a:latin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6315A912-8159-4F2F-8528-E44D11F366D9}" type="datetime1">
              <a:rPr lang="en-US"/>
              <a:pPr/>
              <a:t>1/26/2010</a:t>
            </a:fld>
            <a:endParaRPr lang="en-US"/>
          </a:p>
        </p:txBody>
      </p:sp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910FC47-B98D-46AB-B300-A362B44A0CFC}" type="slidenum">
              <a:rPr lang="en-US"/>
              <a:pPr/>
              <a:t>6</a:t>
            </a:fld>
            <a:endParaRPr 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981200"/>
            <a:ext cx="6781800" cy="41497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5400" b="1" dirty="0" smtClean="0">
                <a:latin typeface="Arial Rounded MT Bold" pitchFamily="34" charset="0"/>
                <a:cs typeface="Times New Roman" pitchFamily="18" charset="0"/>
              </a:rPr>
              <a:t>Are we protected from harassing behaviors &amp; activities?</a:t>
            </a:r>
            <a:r>
              <a:rPr lang="en-US" sz="4000" dirty="0" smtClean="0">
                <a:latin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5"/>
          <p:cNvSpPr txBox="1">
            <a:spLocks noChangeArrowheads="1"/>
          </p:cNvSpPr>
          <p:nvPr/>
        </p:nvSpPr>
        <p:spPr bwMode="auto">
          <a:xfrm>
            <a:off x="228600" y="533400"/>
            <a:ext cx="213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67600" name="Text Box 16"/>
          <p:cNvSpPr txBox="1">
            <a:spLocks noChangeArrowheads="1"/>
          </p:cNvSpPr>
          <p:nvPr/>
        </p:nvSpPr>
        <p:spPr bwMode="auto">
          <a:xfrm>
            <a:off x="381000" y="381000"/>
            <a:ext cx="266700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>Health Services employees are protected under:</a:t>
            </a:r>
          </a:p>
        </p:txBody>
      </p:sp>
      <p:grpSp>
        <p:nvGrpSpPr>
          <p:cNvPr id="9220" name="Group 24"/>
          <p:cNvGrpSpPr>
            <a:grpSpLocks/>
          </p:cNvGrpSpPr>
          <p:nvPr/>
        </p:nvGrpSpPr>
        <p:grpSpPr bwMode="auto">
          <a:xfrm>
            <a:off x="1219200" y="228600"/>
            <a:ext cx="7696200" cy="6629400"/>
            <a:chOff x="834" y="192"/>
            <a:chExt cx="4630" cy="4009"/>
          </a:xfrm>
        </p:grpSpPr>
        <p:sp>
          <p:nvSpPr>
            <p:cNvPr id="9222" name="Freeform 10"/>
            <p:cNvSpPr>
              <a:spLocks/>
            </p:cNvSpPr>
            <p:nvPr/>
          </p:nvSpPr>
          <p:spPr bwMode="auto">
            <a:xfrm>
              <a:off x="2283" y="192"/>
              <a:ext cx="1843" cy="1466"/>
            </a:xfrm>
            <a:custGeom>
              <a:avLst/>
              <a:gdLst>
                <a:gd name="T0" fmla="*/ 720 w 1488"/>
                <a:gd name="T1" fmla="*/ 0 h 1296"/>
                <a:gd name="T2" fmla="*/ 0 w 1488"/>
                <a:gd name="T3" fmla="*/ 1296 h 1296"/>
                <a:gd name="T4" fmla="*/ 1488 w 1488"/>
                <a:gd name="T5" fmla="*/ 1296 h 1296"/>
                <a:gd name="T6" fmla="*/ 720 w 1488"/>
                <a:gd name="T7" fmla="*/ 0 h 129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88"/>
                <a:gd name="T13" fmla="*/ 0 h 1296"/>
                <a:gd name="T14" fmla="*/ 1488 w 1488"/>
                <a:gd name="T15" fmla="*/ 1296 h 129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88" h="1296">
                  <a:moveTo>
                    <a:pt x="720" y="0"/>
                  </a:moveTo>
                  <a:lnTo>
                    <a:pt x="0" y="1296"/>
                  </a:lnTo>
                  <a:lnTo>
                    <a:pt x="1488" y="1296"/>
                  </a:lnTo>
                  <a:lnTo>
                    <a:pt x="720" y="0"/>
                  </a:lnTo>
                  <a:close/>
                </a:path>
              </a:pathLst>
            </a:custGeom>
            <a:solidFill>
              <a:srgbClr val="FFFFFF"/>
            </a:solidFill>
            <a:ln w="38100">
              <a:solidFill>
                <a:srgbClr val="321BDD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23" name="Freeform 11"/>
            <p:cNvSpPr>
              <a:spLocks/>
            </p:cNvSpPr>
            <p:nvPr/>
          </p:nvSpPr>
          <p:spPr bwMode="auto">
            <a:xfrm>
              <a:off x="1584" y="1776"/>
              <a:ext cx="3186" cy="1200"/>
            </a:xfrm>
            <a:custGeom>
              <a:avLst/>
              <a:gdLst>
                <a:gd name="T0" fmla="*/ 576 w 2832"/>
                <a:gd name="T1" fmla="*/ 0 h 960"/>
                <a:gd name="T2" fmla="*/ 0 w 2832"/>
                <a:gd name="T3" fmla="*/ 960 h 960"/>
                <a:gd name="T4" fmla="*/ 2832 w 2832"/>
                <a:gd name="T5" fmla="*/ 960 h 960"/>
                <a:gd name="T6" fmla="*/ 2256 w 2832"/>
                <a:gd name="T7" fmla="*/ 0 h 960"/>
                <a:gd name="T8" fmla="*/ 576 w 2832"/>
                <a:gd name="T9" fmla="*/ 0 h 9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32"/>
                <a:gd name="T16" fmla="*/ 0 h 960"/>
                <a:gd name="T17" fmla="*/ 2832 w 2832"/>
                <a:gd name="T18" fmla="*/ 960 h 9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32" h="960">
                  <a:moveTo>
                    <a:pt x="576" y="0"/>
                  </a:moveTo>
                  <a:lnTo>
                    <a:pt x="0" y="960"/>
                  </a:lnTo>
                  <a:lnTo>
                    <a:pt x="2832" y="960"/>
                  </a:lnTo>
                  <a:lnTo>
                    <a:pt x="2256" y="0"/>
                  </a:lnTo>
                  <a:lnTo>
                    <a:pt x="576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>
                    <a:alpha val="49001"/>
                  </a:schemeClr>
                </a:gs>
                <a:gs pos="100000">
                  <a:srgbClr val="321BDD"/>
                </a:gs>
              </a:gsLst>
              <a:lin ang="5400000" scaled="1"/>
            </a:gradFill>
            <a:ln w="38100">
              <a:solidFill>
                <a:srgbClr val="321BDD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24" name="Freeform 12"/>
            <p:cNvSpPr>
              <a:spLocks/>
            </p:cNvSpPr>
            <p:nvPr/>
          </p:nvSpPr>
          <p:spPr bwMode="auto">
            <a:xfrm>
              <a:off x="834" y="3120"/>
              <a:ext cx="4630" cy="1081"/>
            </a:xfrm>
            <a:custGeom>
              <a:avLst/>
              <a:gdLst>
                <a:gd name="T0" fmla="*/ 480 w 3984"/>
                <a:gd name="T1" fmla="*/ 0 h 864"/>
                <a:gd name="T2" fmla="*/ 0 w 3984"/>
                <a:gd name="T3" fmla="*/ 864 h 864"/>
                <a:gd name="T4" fmla="*/ 3984 w 3984"/>
                <a:gd name="T5" fmla="*/ 864 h 864"/>
                <a:gd name="T6" fmla="*/ 3456 w 3984"/>
                <a:gd name="T7" fmla="*/ 0 h 864"/>
                <a:gd name="T8" fmla="*/ 480 w 3984"/>
                <a:gd name="T9" fmla="*/ 0 h 8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84"/>
                <a:gd name="T16" fmla="*/ 0 h 864"/>
                <a:gd name="T17" fmla="*/ 3984 w 3984"/>
                <a:gd name="T18" fmla="*/ 864 h 8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84" h="864">
                  <a:moveTo>
                    <a:pt x="480" y="0"/>
                  </a:moveTo>
                  <a:lnTo>
                    <a:pt x="0" y="864"/>
                  </a:lnTo>
                  <a:lnTo>
                    <a:pt x="3984" y="864"/>
                  </a:lnTo>
                  <a:lnTo>
                    <a:pt x="3456" y="0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rgbClr val="321BDD"/>
            </a:solidFill>
            <a:ln w="38100">
              <a:solidFill>
                <a:srgbClr val="FFCC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601" name="Rectangle 17"/>
            <p:cNvSpPr>
              <a:spLocks noChangeArrowheads="1"/>
            </p:cNvSpPr>
            <p:nvPr/>
          </p:nvSpPr>
          <p:spPr bwMode="auto">
            <a:xfrm>
              <a:off x="1336" y="3312"/>
              <a:ext cx="3583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3600" b="1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Rounded MT Bold" pitchFamily="34" charset="0"/>
                </a:rPr>
                <a:t>County policies and procedures</a:t>
              </a:r>
            </a:p>
          </p:txBody>
        </p:sp>
        <p:sp>
          <p:nvSpPr>
            <p:cNvPr id="67602" name="Rectangle 18"/>
            <p:cNvSpPr>
              <a:spLocks noChangeArrowheads="1"/>
            </p:cNvSpPr>
            <p:nvPr/>
          </p:nvSpPr>
          <p:spPr bwMode="auto">
            <a:xfrm>
              <a:off x="2283" y="1872"/>
              <a:ext cx="1843" cy="10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3600" b="1" dirty="0">
                  <a:solidFill>
                    <a:srgbClr val="321BD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Rounded MT Bold" pitchFamily="34" charset="0"/>
                </a:rPr>
                <a:t>State laws </a:t>
              </a:r>
            </a:p>
            <a:p>
              <a:pPr algn="ctr">
                <a:defRPr/>
              </a:pPr>
              <a:r>
                <a:rPr lang="en-US" sz="3600" b="1" dirty="0">
                  <a:solidFill>
                    <a:srgbClr val="321BD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Rounded MT Bold" pitchFamily="34" charset="0"/>
                </a:rPr>
                <a:t>&amp; </a:t>
              </a:r>
              <a:r>
                <a:rPr lang="en-US" sz="36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Rounded MT Bold" pitchFamily="34" charset="0"/>
                </a:rPr>
                <a:t>regulations</a:t>
              </a:r>
            </a:p>
          </p:txBody>
        </p:sp>
        <p:sp>
          <p:nvSpPr>
            <p:cNvPr id="67603" name="Rectangle 19"/>
            <p:cNvSpPr>
              <a:spLocks noChangeArrowheads="1"/>
            </p:cNvSpPr>
            <p:nvPr/>
          </p:nvSpPr>
          <p:spPr bwMode="auto">
            <a:xfrm>
              <a:off x="2688" y="960"/>
              <a:ext cx="1047" cy="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000" dirty="0">
                  <a:solidFill>
                    <a:srgbClr val="321BD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Rounded MT Bold" pitchFamily="34" charset="0"/>
                </a:rPr>
                <a:t>Federal laws</a:t>
              </a:r>
              <a:r>
                <a:rPr lang="en-US" dirty="0">
                  <a:solidFill>
                    <a:srgbClr val="321BD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Rounded MT Bold" pitchFamily="34" charset="0"/>
                </a:rPr>
                <a:t> &amp; EEOC regulations</a:t>
              </a:r>
            </a:p>
          </p:txBody>
        </p:sp>
      </p:grpSp>
      <p:sp>
        <p:nvSpPr>
          <p:cNvPr id="9221" name="Text Box 23"/>
          <p:cNvSpPr txBox="1">
            <a:spLocks noChangeArrowheads="1"/>
          </p:cNvSpPr>
          <p:nvPr/>
        </p:nvSpPr>
        <p:spPr bwMode="auto">
          <a:xfrm>
            <a:off x="228600" y="4572000"/>
            <a:ext cx="83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P. 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13"/>
          <p:cNvGrpSpPr>
            <a:grpSpLocks/>
          </p:cNvGrpSpPr>
          <p:nvPr/>
        </p:nvGrpSpPr>
        <p:grpSpPr bwMode="auto">
          <a:xfrm>
            <a:off x="228600" y="4953000"/>
            <a:ext cx="1981200" cy="1752600"/>
            <a:chOff x="144" y="3120"/>
            <a:chExt cx="1248" cy="1104"/>
          </a:xfrm>
        </p:grpSpPr>
        <p:sp>
          <p:nvSpPr>
            <p:cNvPr id="10247" name="Freeform 9"/>
            <p:cNvSpPr>
              <a:spLocks/>
            </p:cNvSpPr>
            <p:nvPr/>
          </p:nvSpPr>
          <p:spPr bwMode="auto">
            <a:xfrm>
              <a:off x="535" y="3120"/>
              <a:ext cx="466" cy="408"/>
            </a:xfrm>
            <a:custGeom>
              <a:avLst/>
              <a:gdLst>
                <a:gd name="T0" fmla="*/ 720 w 1488"/>
                <a:gd name="T1" fmla="*/ 0 h 1296"/>
                <a:gd name="T2" fmla="*/ 0 w 1488"/>
                <a:gd name="T3" fmla="*/ 1296 h 1296"/>
                <a:gd name="T4" fmla="*/ 1488 w 1488"/>
                <a:gd name="T5" fmla="*/ 1296 h 1296"/>
                <a:gd name="T6" fmla="*/ 720 w 1488"/>
                <a:gd name="T7" fmla="*/ 0 h 129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88"/>
                <a:gd name="T13" fmla="*/ 0 h 1296"/>
                <a:gd name="T14" fmla="*/ 1488 w 1488"/>
                <a:gd name="T15" fmla="*/ 1296 h 129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88" h="1296">
                  <a:moveTo>
                    <a:pt x="720" y="0"/>
                  </a:moveTo>
                  <a:lnTo>
                    <a:pt x="0" y="1296"/>
                  </a:lnTo>
                  <a:lnTo>
                    <a:pt x="1488" y="1296"/>
                  </a:lnTo>
                  <a:lnTo>
                    <a:pt x="720" y="0"/>
                  </a:lnTo>
                  <a:close/>
                </a:path>
              </a:pathLst>
            </a:custGeom>
            <a:solidFill>
              <a:srgbClr val="FFFFFF"/>
            </a:solidFill>
            <a:ln w="38100">
              <a:solidFill>
                <a:srgbClr val="321BDD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48" name="Freeform 10"/>
            <p:cNvSpPr>
              <a:spLocks/>
            </p:cNvSpPr>
            <p:nvPr/>
          </p:nvSpPr>
          <p:spPr bwMode="auto">
            <a:xfrm>
              <a:off x="324" y="3589"/>
              <a:ext cx="888" cy="302"/>
            </a:xfrm>
            <a:custGeom>
              <a:avLst/>
              <a:gdLst>
                <a:gd name="T0" fmla="*/ 576 w 2832"/>
                <a:gd name="T1" fmla="*/ 0 h 960"/>
                <a:gd name="T2" fmla="*/ 0 w 2832"/>
                <a:gd name="T3" fmla="*/ 960 h 960"/>
                <a:gd name="T4" fmla="*/ 2832 w 2832"/>
                <a:gd name="T5" fmla="*/ 960 h 960"/>
                <a:gd name="T6" fmla="*/ 2256 w 2832"/>
                <a:gd name="T7" fmla="*/ 0 h 960"/>
                <a:gd name="T8" fmla="*/ 576 w 2832"/>
                <a:gd name="T9" fmla="*/ 0 h 9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32"/>
                <a:gd name="T16" fmla="*/ 0 h 960"/>
                <a:gd name="T17" fmla="*/ 2832 w 2832"/>
                <a:gd name="T18" fmla="*/ 960 h 9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32" h="960">
                  <a:moveTo>
                    <a:pt x="576" y="0"/>
                  </a:moveTo>
                  <a:lnTo>
                    <a:pt x="0" y="960"/>
                  </a:lnTo>
                  <a:lnTo>
                    <a:pt x="2832" y="960"/>
                  </a:lnTo>
                  <a:lnTo>
                    <a:pt x="2256" y="0"/>
                  </a:lnTo>
                  <a:lnTo>
                    <a:pt x="576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rgbClr val="321BDD"/>
                </a:gs>
              </a:gsLst>
              <a:lin ang="5400000" scaled="1"/>
            </a:gradFill>
            <a:ln w="38100">
              <a:solidFill>
                <a:srgbClr val="321BDD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49" name="Freeform 11"/>
            <p:cNvSpPr>
              <a:spLocks/>
            </p:cNvSpPr>
            <p:nvPr/>
          </p:nvSpPr>
          <p:spPr bwMode="auto">
            <a:xfrm>
              <a:off x="144" y="3952"/>
              <a:ext cx="1248" cy="272"/>
            </a:xfrm>
            <a:custGeom>
              <a:avLst/>
              <a:gdLst>
                <a:gd name="T0" fmla="*/ 480 w 3984"/>
                <a:gd name="T1" fmla="*/ 0 h 864"/>
                <a:gd name="T2" fmla="*/ 0 w 3984"/>
                <a:gd name="T3" fmla="*/ 864 h 864"/>
                <a:gd name="T4" fmla="*/ 3984 w 3984"/>
                <a:gd name="T5" fmla="*/ 864 h 864"/>
                <a:gd name="T6" fmla="*/ 3456 w 3984"/>
                <a:gd name="T7" fmla="*/ 0 h 864"/>
                <a:gd name="T8" fmla="*/ 480 w 3984"/>
                <a:gd name="T9" fmla="*/ 0 h 8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84"/>
                <a:gd name="T16" fmla="*/ 0 h 864"/>
                <a:gd name="T17" fmla="*/ 3984 w 3984"/>
                <a:gd name="T18" fmla="*/ 864 h 8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84" h="864">
                  <a:moveTo>
                    <a:pt x="480" y="0"/>
                  </a:moveTo>
                  <a:lnTo>
                    <a:pt x="0" y="864"/>
                  </a:lnTo>
                  <a:lnTo>
                    <a:pt x="3984" y="864"/>
                  </a:lnTo>
                  <a:lnTo>
                    <a:pt x="3456" y="0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rgbClr val="321BDD"/>
            </a:solidFill>
            <a:ln w="38100">
              <a:solidFill>
                <a:srgbClr val="FFCC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243" name="Freeform 12"/>
          <p:cNvSpPr>
            <a:spLocks/>
          </p:cNvSpPr>
          <p:nvPr/>
        </p:nvSpPr>
        <p:spPr bwMode="auto">
          <a:xfrm>
            <a:off x="762000" y="3810000"/>
            <a:ext cx="8077200" cy="2590800"/>
          </a:xfrm>
          <a:custGeom>
            <a:avLst/>
            <a:gdLst>
              <a:gd name="T0" fmla="*/ 480 w 3984"/>
              <a:gd name="T1" fmla="*/ 0 h 864"/>
              <a:gd name="T2" fmla="*/ 0 w 3984"/>
              <a:gd name="T3" fmla="*/ 864 h 864"/>
              <a:gd name="T4" fmla="*/ 3984 w 3984"/>
              <a:gd name="T5" fmla="*/ 864 h 864"/>
              <a:gd name="T6" fmla="*/ 3456 w 3984"/>
              <a:gd name="T7" fmla="*/ 0 h 864"/>
              <a:gd name="T8" fmla="*/ 480 w 3984"/>
              <a:gd name="T9" fmla="*/ 0 h 8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84"/>
              <a:gd name="T16" fmla="*/ 0 h 864"/>
              <a:gd name="T17" fmla="*/ 3984 w 3984"/>
              <a:gd name="T18" fmla="*/ 864 h 86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84" h="864">
                <a:moveTo>
                  <a:pt x="480" y="0"/>
                </a:moveTo>
                <a:lnTo>
                  <a:pt x="0" y="864"/>
                </a:lnTo>
                <a:lnTo>
                  <a:pt x="3984" y="864"/>
                </a:lnTo>
                <a:lnTo>
                  <a:pt x="3456" y="0"/>
                </a:lnTo>
                <a:lnTo>
                  <a:pt x="480" y="0"/>
                </a:lnTo>
                <a:close/>
              </a:path>
            </a:pathLst>
          </a:custGeom>
          <a:solidFill>
            <a:srgbClr val="321BDD"/>
          </a:solidFill>
          <a:ln w="38100">
            <a:solidFill>
              <a:srgbClr val="FFCC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0670" name="Text Box 14"/>
          <p:cNvSpPr txBox="1">
            <a:spLocks noChangeArrowheads="1"/>
          </p:cNvSpPr>
          <p:nvPr/>
        </p:nvSpPr>
        <p:spPr bwMode="auto">
          <a:xfrm>
            <a:off x="304800" y="381000"/>
            <a:ext cx="2590800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>Health Services employees are protected by:</a:t>
            </a:r>
          </a:p>
        </p:txBody>
      </p:sp>
      <p:sp>
        <p:nvSpPr>
          <p:cNvPr id="70671" name="Rectangle 15"/>
          <p:cNvSpPr>
            <a:spLocks noChangeArrowheads="1"/>
          </p:cNvSpPr>
          <p:nvPr/>
        </p:nvSpPr>
        <p:spPr bwMode="auto">
          <a:xfrm>
            <a:off x="1981200" y="4419600"/>
            <a:ext cx="5486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>County policies and procedures</a:t>
            </a:r>
          </a:p>
        </p:txBody>
      </p:sp>
      <p:sp>
        <p:nvSpPr>
          <p:cNvPr id="10246" name="Text Box 16"/>
          <p:cNvSpPr txBox="1">
            <a:spLocks noChangeArrowheads="1"/>
          </p:cNvSpPr>
          <p:nvPr/>
        </p:nvSpPr>
        <p:spPr bwMode="auto">
          <a:xfrm>
            <a:off x="304800" y="3657600"/>
            <a:ext cx="7620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p. 10</a:t>
            </a:r>
          </a:p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58D3CDEF-B1A7-461B-9516-F292C4E74D6B}" type="datetime1">
              <a:rPr lang="en-US"/>
              <a:pPr/>
              <a:t>1/26/2010</a:t>
            </a:fld>
            <a:endParaRPr lang="en-US"/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50CAE64-9630-446E-87D8-8B5E94AAA767}" type="slidenum">
              <a:rPr lang="en-US"/>
              <a:pPr/>
              <a:t>9</a:t>
            </a:fld>
            <a:endParaRPr lang="en-US"/>
          </a:p>
        </p:txBody>
      </p:sp>
      <p:sp>
        <p:nvSpPr>
          <p:cNvPr id="4198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322388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4000" b="1" dirty="0" smtClean="0">
                <a:solidFill>
                  <a:schemeClr val="accent1"/>
                </a:solidFill>
                <a:latin typeface="Arial Rounded MT Bold" pitchFamily="34" charset="0"/>
              </a:rPr>
              <a:t>County Anti Harassment Policies</a:t>
            </a:r>
            <a:r>
              <a:rPr lang="en-US" sz="4000" dirty="0" smtClean="0">
                <a:latin typeface="Arial Rounded MT Bold" pitchFamily="34" charset="0"/>
              </a:rPr>
              <a:t>         </a:t>
            </a:r>
            <a:br>
              <a:rPr lang="en-US" sz="4000" dirty="0" smtClean="0">
                <a:latin typeface="Arial Rounded MT Bold" pitchFamily="34" charset="0"/>
              </a:rPr>
            </a:br>
            <a:r>
              <a:rPr lang="en-US" sz="4000" dirty="0" smtClean="0">
                <a:latin typeface="Arial Rounded MT Bold" pitchFamily="34" charset="0"/>
              </a:rPr>
              <a:t/>
            </a:r>
            <a:br>
              <a:rPr lang="en-US" sz="4000" dirty="0" smtClean="0">
                <a:latin typeface="Arial Rounded MT Bold" pitchFamily="34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Arial Rounded MT Bold" pitchFamily="34" charset="0"/>
              </a:rPr>
              <a:t>p. 10</a:t>
            </a:r>
          </a:p>
        </p:txBody>
      </p:sp>
      <p:sp>
        <p:nvSpPr>
          <p:cNvPr id="4198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2514600"/>
            <a:ext cx="7696200" cy="3768725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latin typeface="Arial Rounded MT Bold" pitchFamily="34" charset="0"/>
              </a:rPr>
              <a:t>County employees are entitled to and will be provided with, a workplace environment which is free from </a:t>
            </a:r>
            <a:r>
              <a:rPr lang="en-US" b="1" i="1" u="sng" dirty="0" smtClean="0">
                <a:solidFill>
                  <a:srgbClr val="FFCC00"/>
                </a:solidFill>
                <a:latin typeface="Arial Rounded MT Bold" pitchFamily="34" charset="0"/>
              </a:rPr>
              <a:t>harassment</a:t>
            </a:r>
            <a:r>
              <a:rPr lang="en-US" b="1" i="1" dirty="0" smtClean="0">
                <a:solidFill>
                  <a:srgbClr val="FFCC00"/>
                </a:solidFill>
                <a:latin typeface="Arial Rounded MT Bold" pitchFamily="34" charset="0"/>
              </a:rPr>
              <a:t>.</a:t>
            </a:r>
          </a:p>
          <a:p>
            <a:pPr eaLnBrk="1" hangingPunct="1">
              <a:defRPr/>
            </a:pPr>
            <a:endParaRPr lang="en-US" dirty="0" smtClean="0">
              <a:latin typeface="Arial Rounded MT Bold" pitchFamily="34" charset="0"/>
            </a:endParaRPr>
          </a:p>
          <a:p>
            <a:pPr eaLnBrk="1" hangingPunct="1">
              <a:defRPr/>
            </a:pPr>
            <a:endParaRPr lang="en-US" dirty="0" smtClean="0">
              <a:latin typeface="Arial Rounded MT Bold" pitchFamily="34" charset="0"/>
            </a:endParaRPr>
          </a:p>
          <a:p>
            <a:pPr eaLnBrk="1" hangingPunct="1">
              <a:defRPr/>
            </a:pPr>
            <a:r>
              <a:rPr lang="en-US" sz="1600" dirty="0" smtClean="0">
                <a:latin typeface="Arial Rounded MT Bold" pitchFamily="34" charset="0"/>
              </a:rPr>
              <a:t>Ref: </a:t>
            </a:r>
            <a:r>
              <a:rPr lang="en-US" sz="1600" i="1" dirty="0" smtClean="0">
                <a:latin typeface="Arial Rounded MT Bold" pitchFamily="34" charset="0"/>
              </a:rPr>
              <a:t>Notice of County Non-Discrimination and Anti-Harassment Policies</a:t>
            </a:r>
            <a:endParaRPr lang="en-US" sz="1600" dirty="0" smtClean="0">
              <a:latin typeface="Arial Rounded MT Bold" pitchFamily="34" charset="0"/>
            </a:endParaRPr>
          </a:p>
          <a:p>
            <a:pPr eaLnBrk="1" hangingPunct="1">
              <a:defRPr/>
            </a:pPr>
            <a:endParaRPr lang="en-US" sz="1800" dirty="0" smtClean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lance">
  <a:themeElements>
    <a:clrScheme name="">
      <a:dk1>
        <a:srgbClr val="663300"/>
      </a:dk1>
      <a:lt1>
        <a:srgbClr val="FFFFFF"/>
      </a:lt1>
      <a:dk2>
        <a:srgbClr val="996600"/>
      </a:dk2>
      <a:lt2>
        <a:srgbClr val="DBBD71"/>
      </a:lt2>
      <a:accent1>
        <a:srgbClr val="F8A500"/>
      </a:accent1>
      <a:accent2>
        <a:srgbClr val="808000"/>
      </a:accent2>
      <a:accent3>
        <a:srgbClr val="CAB8AA"/>
      </a:accent3>
      <a:accent4>
        <a:srgbClr val="DADADA"/>
      </a:accent4>
      <a:accent5>
        <a:srgbClr val="FBCFAA"/>
      </a:accent5>
      <a:accent6>
        <a:srgbClr val="737300"/>
      </a:accent6>
      <a:hlink>
        <a:srgbClr val="FFCC66"/>
      </a:hlink>
      <a:folHlink>
        <a:srgbClr val="CCA500"/>
      </a:folHlink>
    </a:clrScheme>
    <a:fontScheme name="Balance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alance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3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4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5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6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7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ance 8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Balance</Template>
  <TotalTime>3563</TotalTime>
  <Words>1339</Words>
  <Application>Microsoft Office PowerPoint</Application>
  <PresentationFormat>On-screen Show (4:3)</PresentationFormat>
  <Paragraphs>404</Paragraphs>
  <Slides>51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8" baseType="lpstr">
      <vt:lpstr>Tahoma</vt:lpstr>
      <vt:lpstr>Arial</vt:lpstr>
      <vt:lpstr>Wingdings</vt:lpstr>
      <vt:lpstr>Arial Rounded MT Bold</vt:lpstr>
      <vt:lpstr>Times New Roman</vt:lpstr>
      <vt:lpstr>Andy</vt:lpstr>
      <vt:lpstr>Balance</vt:lpstr>
      <vt:lpstr>Health Services Department    Harassment Prevention Training</vt:lpstr>
      <vt:lpstr>What is   Harassment?  Write your ideas  See p. 5</vt:lpstr>
      <vt:lpstr>Harassment Is…</vt:lpstr>
      <vt:lpstr>Lack of Respect - unacceptable:</vt:lpstr>
      <vt:lpstr>  Objectives   p. 7</vt:lpstr>
      <vt:lpstr>Slide 6</vt:lpstr>
      <vt:lpstr>Slide 7</vt:lpstr>
      <vt:lpstr>Slide 8</vt:lpstr>
      <vt:lpstr>County Anti Harassment Policies           p. 10</vt:lpstr>
      <vt:lpstr>County Anti Harassment Policies           p. 10</vt:lpstr>
      <vt:lpstr>Contra Costa County and the Health Services Department is committed to</vt:lpstr>
      <vt:lpstr>You have the right to work in an environment that is:</vt:lpstr>
      <vt:lpstr>The County policy includes protection for</vt:lpstr>
      <vt:lpstr>Slide 14</vt:lpstr>
      <vt:lpstr>Fair Employment &amp; Housing Act</vt:lpstr>
      <vt:lpstr>California Fair Employment and  Housing Act   p.11</vt:lpstr>
      <vt:lpstr>California Fair Employment and    Housing Regulations           p. 12</vt:lpstr>
      <vt:lpstr>It is up to you        P. 12</vt:lpstr>
      <vt:lpstr>Slide 19</vt:lpstr>
      <vt:lpstr>Federal Civil Rights Act of 1964  Title VII                      p. 13</vt:lpstr>
      <vt:lpstr>The Genetic Information Nondiscrimination Act of 2008 (GINA)</vt:lpstr>
      <vt:lpstr>How does it all fit together?</vt:lpstr>
      <vt:lpstr>Slide 23</vt:lpstr>
      <vt:lpstr>EEOC Guidelines for Title VII </vt:lpstr>
      <vt:lpstr>Two types of workplace harassment</vt:lpstr>
      <vt:lpstr>Quid Pro Quo  p. 18</vt:lpstr>
      <vt:lpstr>Job Detriments include</vt:lpstr>
      <vt:lpstr>Job Detriments also include</vt:lpstr>
      <vt:lpstr>Who Harasses Whom?  P. 19</vt:lpstr>
      <vt:lpstr>Hostile Environment Harassment</vt:lpstr>
      <vt:lpstr>Unwelcome Behavior Identifier</vt:lpstr>
      <vt:lpstr>Unwelcome Behavior Identifier</vt:lpstr>
      <vt:lpstr>Unwelcome Behavior Explained</vt:lpstr>
      <vt:lpstr>Hostile Environment Harassment</vt:lpstr>
      <vt:lpstr>Workplace Harassment includes</vt:lpstr>
      <vt:lpstr>Reasonable Person Standard</vt:lpstr>
      <vt:lpstr>How to determine if it is  Harassment</vt:lpstr>
      <vt:lpstr>Slide 38</vt:lpstr>
      <vt:lpstr>El Hakem v. BJY Electronics</vt:lpstr>
      <vt:lpstr>Intent vs. Impact          p. 27</vt:lpstr>
      <vt:lpstr>Unwelcome Behavior</vt:lpstr>
      <vt:lpstr>Our Clients/Patients/Suppliers            </vt:lpstr>
      <vt:lpstr>Slide 43</vt:lpstr>
      <vt:lpstr>Employees who object to unwelcome behavior should:</vt:lpstr>
      <vt:lpstr>Employees who object to unwelcome behavior should:</vt:lpstr>
      <vt:lpstr>Complaint Processes</vt:lpstr>
      <vt:lpstr>. </vt:lpstr>
      <vt:lpstr>What happens if they cannot resolve complaint within the County?</vt:lpstr>
      <vt:lpstr>Slide 49</vt:lpstr>
      <vt:lpstr>Its All A Matter of Respect </vt:lpstr>
      <vt:lpstr>Demonstrating consideration and respect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Harassment Training</dc:title>
  <dc:creator>Fran Trant</dc:creator>
  <cp:lastModifiedBy>kjovin</cp:lastModifiedBy>
  <cp:revision>169</cp:revision>
  <dcterms:created xsi:type="dcterms:W3CDTF">2005-02-16T13:15:23Z</dcterms:created>
  <dcterms:modified xsi:type="dcterms:W3CDTF">2010-01-26T18:21:03Z</dcterms:modified>
</cp:coreProperties>
</file>